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slideLayouts/slideLayout32.xml" ContentType="application/vnd.openxmlformats-officedocument.presentationml.slideLayout+xml"/>
  <Override PartName="/ppt/theme/theme32.xml" ContentType="application/vnd.openxmlformats-officedocument.theme+xml"/>
  <Override PartName="/ppt/slideLayouts/slideLayout33.xml" ContentType="application/vnd.openxmlformats-officedocument.presentationml.slideLayout+xml"/>
  <Override PartName="/ppt/theme/theme33.xml" ContentType="application/vnd.openxmlformats-officedocument.theme+xml"/>
  <Override PartName="/ppt/slideLayouts/slideLayout34.xml" ContentType="application/vnd.openxmlformats-officedocument.presentationml.slideLayout+xml"/>
  <Override PartName="/ppt/theme/theme34.xml" ContentType="application/vnd.openxmlformats-officedocument.theme+xml"/>
  <Override PartName="/ppt/slideLayouts/slideLayout35.xml" ContentType="application/vnd.openxmlformats-officedocument.presentationml.slideLayout+xml"/>
  <Override PartName="/ppt/theme/theme35.xml" ContentType="application/vnd.openxmlformats-officedocument.theme+xml"/>
  <Override PartName="/ppt/slideLayouts/slideLayout36.xml" ContentType="application/vnd.openxmlformats-officedocument.presentationml.slideLayout+xml"/>
  <Override PartName="/ppt/theme/theme36.xml" ContentType="application/vnd.openxmlformats-officedocument.theme+xml"/>
  <Override PartName="/ppt/slideLayouts/slideLayout37.xml" ContentType="application/vnd.openxmlformats-officedocument.presentationml.slideLayout+xml"/>
  <Override PartName="/ppt/theme/theme37.xml" ContentType="application/vnd.openxmlformats-officedocument.theme+xml"/>
  <Override PartName="/ppt/slideLayouts/slideLayout38.xml" ContentType="application/vnd.openxmlformats-officedocument.presentationml.slideLayout+xml"/>
  <Override PartName="/ppt/theme/theme38.xml" ContentType="application/vnd.openxmlformats-officedocument.theme+xml"/>
  <Override PartName="/ppt/slideLayouts/slideLayout39.xml" ContentType="application/vnd.openxmlformats-officedocument.presentationml.slideLayout+xml"/>
  <Override PartName="/ppt/theme/theme39.xml" ContentType="application/vnd.openxmlformats-officedocument.theme+xml"/>
  <Override PartName="/ppt/slideLayouts/slideLayout40.xml" ContentType="application/vnd.openxmlformats-officedocument.presentationml.slideLayout+xml"/>
  <Override PartName="/ppt/theme/theme40.xml" ContentType="application/vnd.openxmlformats-officedocument.theme+xml"/>
  <Override PartName="/ppt/slideLayouts/slideLayout41.xml" ContentType="application/vnd.openxmlformats-officedocument.presentationml.slideLayout+xml"/>
  <Override PartName="/ppt/theme/theme41.xml" ContentType="application/vnd.openxmlformats-officedocument.theme+xml"/>
  <Override PartName="/ppt/slideLayouts/slideLayout42.xml" ContentType="application/vnd.openxmlformats-officedocument.presentationml.slideLayout+xml"/>
  <Override PartName="/ppt/theme/theme42.xml" ContentType="application/vnd.openxmlformats-officedocument.theme+xml"/>
  <Override PartName="/ppt/slideLayouts/slideLayout43.xml" ContentType="application/vnd.openxmlformats-officedocument.presentationml.slideLayout+xml"/>
  <Override PartName="/ppt/theme/theme43.xml" ContentType="application/vnd.openxmlformats-officedocument.theme+xml"/>
  <Override PartName="/ppt/slideLayouts/slideLayout44.xml" ContentType="application/vnd.openxmlformats-officedocument.presentationml.slideLayout+xml"/>
  <Override PartName="/ppt/theme/theme4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  <p:sldMasterId id="2147483694" r:id="rId24"/>
    <p:sldMasterId id="2147483696" r:id="rId25"/>
    <p:sldMasterId id="2147483698" r:id="rId26"/>
    <p:sldMasterId id="2147483700" r:id="rId27"/>
    <p:sldMasterId id="2147483702" r:id="rId28"/>
    <p:sldMasterId id="2147483704" r:id="rId29"/>
    <p:sldMasterId id="2147483706" r:id="rId30"/>
    <p:sldMasterId id="2147483708" r:id="rId31"/>
    <p:sldMasterId id="2147483710" r:id="rId32"/>
    <p:sldMasterId id="2147483712" r:id="rId33"/>
    <p:sldMasterId id="2147483714" r:id="rId34"/>
    <p:sldMasterId id="2147483716" r:id="rId35"/>
    <p:sldMasterId id="2147483718" r:id="rId36"/>
    <p:sldMasterId id="2147483720" r:id="rId37"/>
    <p:sldMasterId id="2147483722" r:id="rId38"/>
    <p:sldMasterId id="2147483724" r:id="rId39"/>
    <p:sldMasterId id="2147483726" r:id="rId40"/>
    <p:sldMasterId id="2147483728" r:id="rId41"/>
    <p:sldMasterId id="2147483730" r:id="rId42"/>
    <p:sldMasterId id="2147483732" r:id="rId43"/>
    <p:sldMasterId id="2147483734" r:id="rId44"/>
    <p:sldMasterId id="2147483736" r:id="rId45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269" r:id="rId59"/>
    <p:sldId id="270" r:id="rId60"/>
    <p:sldId id="271" r:id="rId61"/>
    <p:sldId id="272" r:id="rId62"/>
    <p:sldId id="273" r:id="rId63"/>
    <p:sldId id="274" r:id="rId64"/>
    <p:sldId id="275" r:id="rId65"/>
    <p:sldId id="276" r:id="rId66"/>
    <p:sldId id="277" r:id="rId67"/>
    <p:sldId id="278" r:id="rId68"/>
    <p:sldId id="279" r:id="rId69"/>
    <p:sldId id="280" r:id="rId70"/>
    <p:sldId id="281" r:id="rId71"/>
    <p:sldId id="282" r:id="rId72"/>
    <p:sldId id="283" r:id="rId73"/>
    <p:sldId id="284" r:id="rId74"/>
    <p:sldId id="285" r:id="rId75"/>
    <p:sldId id="286" r:id="rId76"/>
    <p:sldId id="287" r:id="rId77"/>
    <p:sldId id="288" r:id="rId78"/>
    <p:sldId id="289" r:id="rId79"/>
    <p:sldId id="290" r:id="rId80"/>
    <p:sldId id="291" r:id="rId81"/>
    <p:sldId id="292" r:id="rId82"/>
    <p:sldId id="293" r:id="rId83"/>
    <p:sldId id="294" r:id="rId84"/>
    <p:sldId id="295" r:id="rId85"/>
    <p:sldId id="296" r:id="rId86"/>
    <p:sldId id="297" r:id="rId87"/>
    <p:sldId id="298" r:id="rId88"/>
    <p:sldId id="299" r:id="rId89"/>
    <p:sldId id="300" r:id="rId90"/>
    <p:sldId id="301" r:id="rId91"/>
    <p:sldId id="302" r:id="rId92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" Target="slides/slide2.xml"/><Relationship Id="rId63" Type="http://schemas.openxmlformats.org/officeDocument/2006/relationships/slide" Target="slides/slide18.xml"/><Relationship Id="rId68" Type="http://schemas.openxmlformats.org/officeDocument/2006/relationships/slide" Target="slides/slide23.xml"/><Relationship Id="rId84" Type="http://schemas.openxmlformats.org/officeDocument/2006/relationships/slide" Target="slides/slide39.xml"/><Relationship Id="rId89" Type="http://schemas.openxmlformats.org/officeDocument/2006/relationships/slide" Target="slides/slide44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" Target="slides/slide8.xml"/><Relationship Id="rId58" Type="http://schemas.openxmlformats.org/officeDocument/2006/relationships/slide" Target="slides/slide13.xml"/><Relationship Id="rId74" Type="http://schemas.openxmlformats.org/officeDocument/2006/relationships/slide" Target="slides/slide29.xml"/><Relationship Id="rId79" Type="http://schemas.openxmlformats.org/officeDocument/2006/relationships/slide" Target="slides/slide3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45.xml"/><Relationship Id="rId95" Type="http://schemas.openxmlformats.org/officeDocument/2006/relationships/theme" Target="theme/theme1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" Target="slides/slide3.xml"/><Relationship Id="rId64" Type="http://schemas.openxmlformats.org/officeDocument/2006/relationships/slide" Target="slides/slide19.xml"/><Relationship Id="rId69" Type="http://schemas.openxmlformats.org/officeDocument/2006/relationships/slide" Target="slides/slide2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6.xml"/><Relationship Id="rId72" Type="http://schemas.openxmlformats.org/officeDocument/2006/relationships/slide" Target="slides/slide27.xml"/><Relationship Id="rId80" Type="http://schemas.openxmlformats.org/officeDocument/2006/relationships/slide" Target="slides/slide35.xml"/><Relationship Id="rId85" Type="http://schemas.openxmlformats.org/officeDocument/2006/relationships/slide" Target="slides/slide40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" Target="slides/slide1.xml"/><Relationship Id="rId59" Type="http://schemas.openxmlformats.org/officeDocument/2006/relationships/slide" Target="slides/slide14.xml"/><Relationship Id="rId67" Type="http://schemas.openxmlformats.org/officeDocument/2006/relationships/slide" Target="slides/slide22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9.xml"/><Relationship Id="rId62" Type="http://schemas.openxmlformats.org/officeDocument/2006/relationships/slide" Target="slides/slide17.xml"/><Relationship Id="rId70" Type="http://schemas.openxmlformats.org/officeDocument/2006/relationships/slide" Target="slides/slide25.xml"/><Relationship Id="rId75" Type="http://schemas.openxmlformats.org/officeDocument/2006/relationships/slide" Target="slides/slide30.xml"/><Relationship Id="rId83" Type="http://schemas.openxmlformats.org/officeDocument/2006/relationships/slide" Target="slides/slide38.xml"/><Relationship Id="rId88" Type="http://schemas.openxmlformats.org/officeDocument/2006/relationships/slide" Target="slides/slide43.xml"/><Relationship Id="rId91" Type="http://schemas.openxmlformats.org/officeDocument/2006/relationships/slide" Target="slides/slide46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4.xml"/><Relationship Id="rId57" Type="http://schemas.openxmlformats.org/officeDocument/2006/relationships/slide" Target="slides/slide12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" Target="slides/slide7.xml"/><Relationship Id="rId60" Type="http://schemas.openxmlformats.org/officeDocument/2006/relationships/slide" Target="slides/slide15.xml"/><Relationship Id="rId65" Type="http://schemas.openxmlformats.org/officeDocument/2006/relationships/slide" Target="slides/slide20.xml"/><Relationship Id="rId73" Type="http://schemas.openxmlformats.org/officeDocument/2006/relationships/slide" Target="slides/slide28.xml"/><Relationship Id="rId78" Type="http://schemas.openxmlformats.org/officeDocument/2006/relationships/slide" Target="slides/slide33.xml"/><Relationship Id="rId81" Type="http://schemas.openxmlformats.org/officeDocument/2006/relationships/slide" Target="slides/slide36.xml"/><Relationship Id="rId86" Type="http://schemas.openxmlformats.org/officeDocument/2006/relationships/slide" Target="slides/slide41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5.xml"/><Relationship Id="rId55" Type="http://schemas.openxmlformats.org/officeDocument/2006/relationships/slide" Target="slides/slide10.xml"/><Relationship Id="rId76" Type="http://schemas.openxmlformats.org/officeDocument/2006/relationships/slide" Target="slides/slide3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6.xml"/><Relationship Id="rId92" Type="http://schemas.openxmlformats.org/officeDocument/2006/relationships/slide" Target="slides/slide47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21.xml"/><Relationship Id="rId87" Type="http://schemas.openxmlformats.org/officeDocument/2006/relationships/slide" Target="slides/slide42.xml"/><Relationship Id="rId61" Type="http://schemas.openxmlformats.org/officeDocument/2006/relationships/slide" Target="slides/slide16.xml"/><Relationship Id="rId82" Type="http://schemas.openxmlformats.org/officeDocument/2006/relationships/slide" Target="slides/slide37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" Target="slides/slide11.xml"/><Relationship Id="rId77" Type="http://schemas.openxmlformats.org/officeDocument/2006/relationships/slide" Target="slides/slide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3087C71-A2D3-4FDB-A344-CAC51165F98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38BC605-12A4-45DB-BAC1-C6BB605886B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E3A234F-9CE4-45DD-91F4-FB90A68D927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DFC5BCC-EE49-43A1-B52C-488C951B740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970AA89-880D-4A70-AE48-96BF3BA2097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68E5958-D1B2-4FAA-A8A5-E78A0A6670F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0B51F99-89A6-4F2F-A25C-748A68F1079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B7AD4B3-7218-4574-816C-C95EABC8A7C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31E2E0C-95A5-4A67-AE9F-12D318D3BF4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3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3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4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10" Type="http://schemas.openxmlformats.org/officeDocument/2006/relationships/theme" Target="../theme/theme4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4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4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&lt;footer&gt;</a:t>
            </a:r>
            <a:endParaRPr lang="en-GB" sz="14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GB" sz="1200" b="0" u="none" strike="noStrike">
                <a:solidFill>
                  <a:srgbClr val="FFFFFF"/>
                </a:solidFill>
                <a:uFillTx/>
                <a:latin typeface="Verdana"/>
                <a:ea typeface="Verdan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7E20E0C6-EEA2-47A9-BF63-EA3873A77126}" type="slidenum">
              <a:rPr lang="en-GB" sz="12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‹#›</a:t>
            </a:fld>
            <a:endParaRPr lang="en-GB" sz="1200" b="0" u="none" strike="noStrike">
              <a:solidFill>
                <a:srgbClr val="FFFFFF"/>
              </a:solidFill>
              <a:uFillTx/>
              <a:latin typeface="Times New Roman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GB" sz="1400" b="0" u="none" strike="noStrike">
                <a:solidFill>
                  <a:srgbClr val="FFFFFF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u="none" strike="noStrike">
                <a:solidFill>
                  <a:srgbClr val="FFFFFF"/>
                </a:solidFill>
                <a:uFillTx/>
                <a:latin typeface="Times New Roman"/>
              </a:rPr>
              <a:t>&lt;date/time&gt;</a:t>
            </a:r>
          </a:p>
        </p:txBody>
      </p:sp>
      <p:sp>
        <p:nvSpPr>
          <p:cNvPr id="22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32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4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20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20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4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S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ata_model" TargetMode="Externa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acle.com/uk/database/what-is-database.html" TargetMode="Externa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b-engines.com/en/ranking" TargetMode="Externa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sql/sql_create_table.asp" TargetMode="External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pectrum.ieee.org/python" TargetMode="Externa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mi-structured_data" TargetMode="Externa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X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-50760" y="2376360"/>
            <a:ext cx="6150960" cy="158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CA" sz="5400" b="1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dcwp: sql</a:t>
            </a:r>
            <a:endParaRPr lang="en-GB" sz="5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110880" y="4602240"/>
            <a:ext cx="5586120" cy="4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28600"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{‘auth’:[‘ap’, ‘ss’, ‘da’, `am’]}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57" name="Picture 3"/>
          <p:cNvPicPr/>
          <p:nvPr/>
        </p:nvPicPr>
        <p:blipFill>
          <a:blip r:embed="rId2"/>
          <a:stretch/>
        </p:blipFill>
        <p:spPr>
          <a:xfrm>
            <a:off x="6036480" y="46080"/>
            <a:ext cx="6153840" cy="6856200"/>
          </a:xfrm>
          <a:prstGeom prst="rect">
            <a:avLst/>
          </a:prstGeom>
          <a:ln w="0">
            <a:noFill/>
          </a:ln>
        </p:spPr>
      </p:pic>
      <p:sp>
        <p:nvSpPr>
          <p:cNvPr id="258" name="Rectangle 4"/>
          <p:cNvSpPr/>
          <p:nvPr/>
        </p:nvSpPr>
        <p:spPr>
          <a:xfrm>
            <a:off x="6036480" y="700560"/>
            <a:ext cx="781920" cy="4931640"/>
          </a:xfrm>
          <a:prstGeom prst="rect">
            <a:avLst/>
          </a:prstGeom>
          <a:solidFill>
            <a:srgbClr val="6C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59" name="Rectangle 5"/>
          <p:cNvSpPr/>
          <p:nvPr/>
        </p:nvSpPr>
        <p:spPr>
          <a:xfrm>
            <a:off x="11721960" y="595440"/>
            <a:ext cx="464400" cy="4931640"/>
          </a:xfrm>
          <a:prstGeom prst="rect">
            <a:avLst/>
          </a:prstGeom>
          <a:solidFill>
            <a:srgbClr val="6CA3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60" name="Rectangle 7"/>
          <p:cNvSpPr/>
          <p:nvPr/>
        </p:nvSpPr>
        <p:spPr>
          <a:xfrm>
            <a:off x="7632720" y="1523880"/>
            <a:ext cx="2277000" cy="1111320"/>
          </a:xfrm>
          <a:prstGeom prst="rect">
            <a:avLst/>
          </a:prstGeom>
          <a:solidFill>
            <a:srgbClr val="D6E1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61" name="TextBox 6"/>
          <p:cNvSpPr/>
          <p:nvPr/>
        </p:nvSpPr>
        <p:spPr>
          <a:xfrm>
            <a:off x="8086320" y="1301400"/>
            <a:ext cx="3357000" cy="1370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000" b="1" u="none" strike="noStrike">
                <a:solidFill>
                  <a:srgbClr val="2E75B6"/>
                </a:solidFill>
                <a:uFillTx/>
                <a:latin typeface="Courier New"/>
                <a:ea typeface="Microsoft JhengHei"/>
              </a:rPr>
              <a:t>Demystifying</a:t>
            </a:r>
            <a:br>
              <a:rPr sz="1800"/>
            </a:br>
            <a:r>
              <a:rPr lang="en-GB" sz="2000" b="1" u="none" strike="noStrike">
                <a:solidFill>
                  <a:srgbClr val="002060"/>
                </a:solidFill>
                <a:uFillTx/>
                <a:latin typeface="Courier New"/>
                <a:ea typeface="Microsoft JhengHei"/>
              </a:rPr>
              <a:t>Computing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1" u="none" strike="noStrike">
                <a:solidFill>
                  <a:srgbClr val="FF0000"/>
                </a:solidFill>
                <a:uFillTx/>
                <a:latin typeface="Courier New"/>
                <a:ea typeface="Microsoft JhengHei"/>
              </a:rPr>
              <a:t>with</a:t>
            </a:r>
            <a:r>
              <a:rPr lang="en-GB" sz="2000" b="1" u="none" strike="noStrike">
                <a:solidFill>
                  <a:srgbClr val="000000"/>
                </a:solidFill>
                <a:uFillTx/>
                <a:latin typeface="Courier New"/>
                <a:ea typeface="Microsoft JhengHei"/>
              </a:rPr>
              <a:t> 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400" b="1" u="none" strike="noStrike">
                <a:solidFill>
                  <a:srgbClr val="002060"/>
                </a:solidFill>
                <a:uFillTx/>
                <a:latin typeface="Courier New"/>
                <a:ea typeface="Microsoft JhengHei"/>
              </a:rPr>
              <a:t>Python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Rectangle 7"/>
          <p:cNvSpPr/>
          <p:nvPr/>
        </p:nvSpPr>
        <p:spPr>
          <a:xfrm>
            <a:off x="0" y="4780440"/>
            <a:ext cx="12190320" cy="207576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Example of JSON file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91" name="Content Placeholder 4"/>
          <p:cNvPicPr/>
          <p:nvPr/>
        </p:nvPicPr>
        <p:blipFill>
          <a:blip r:embed="rId2"/>
          <a:stretch/>
        </p:blipFill>
        <p:spPr>
          <a:xfrm>
            <a:off x="1035000" y="2069280"/>
            <a:ext cx="3160440" cy="2388960"/>
          </a:xfrm>
          <a:prstGeom prst="rect">
            <a:avLst/>
          </a:prstGeom>
          <a:ln w="0">
            <a:noFill/>
          </a:ln>
        </p:spPr>
      </p:pic>
      <p:sp>
        <p:nvSpPr>
          <p:cNvPr id="292" name="TextBox 5"/>
          <p:cNvSpPr/>
          <p:nvPr/>
        </p:nvSpPr>
        <p:spPr>
          <a:xfrm>
            <a:off x="887760" y="5029200"/>
            <a:ext cx="10316160" cy="13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000" b="0" u="none" strike="noStrike" dirty="0">
                <a:solidFill>
                  <a:srgbClr val="FFFFFF"/>
                </a:solidFill>
                <a:uFillTx/>
                <a:latin typeface="Calibri"/>
                <a:ea typeface="DejaVu Sans"/>
              </a:rPr>
              <a:t>In computing, JavaScript Object Notation (JSON) (/ˈ</a:t>
            </a:r>
            <a:r>
              <a:rPr lang="en-GB" sz="2000" b="0" u="none" strike="noStrike" dirty="0" err="1">
                <a:solidFill>
                  <a:srgbClr val="FFFFFF"/>
                </a:solidFill>
                <a:uFillTx/>
                <a:latin typeface="Calibri"/>
                <a:ea typeface="DejaVu Sans"/>
              </a:rPr>
              <a:t>dʒeɪsən</a:t>
            </a:r>
            <a:r>
              <a:rPr lang="en-GB" sz="2000" b="0" u="none" strike="noStrike" dirty="0">
                <a:solidFill>
                  <a:srgbClr val="FFFFFF"/>
                </a:solidFill>
                <a:uFillTx/>
                <a:latin typeface="Calibri"/>
                <a:ea typeface="DejaVu Sans"/>
              </a:rPr>
              <a:t>/ "Jason"[1][2]) is an open-standard file</a:t>
            </a:r>
            <a:endParaRPr lang="en-GB" sz="2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0" u="none" strike="noStrike" dirty="0">
                <a:solidFill>
                  <a:srgbClr val="FFFFFF"/>
                </a:solidFill>
                <a:uFillTx/>
                <a:latin typeface="Calibri"/>
                <a:ea typeface="DejaVu Sans"/>
              </a:rPr>
              <a:t>format that uses human-readable text to transmit data objects consisting of attribute–value pairs</a:t>
            </a:r>
            <a:endParaRPr lang="en-GB" sz="2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0" u="none" strike="noStrike" dirty="0">
                <a:solidFill>
                  <a:srgbClr val="FFFFFF"/>
                </a:solidFill>
                <a:uFillTx/>
                <a:latin typeface="Calibri"/>
                <a:ea typeface="DejaVu Sans"/>
              </a:rPr>
              <a:t>and array data types (or any other serializable value).</a:t>
            </a:r>
            <a:endParaRPr lang="en-GB" sz="2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0" u="none" strike="noStrike" dirty="0">
                <a:solidFill>
                  <a:srgbClr val="FFFFFF"/>
                </a:solidFill>
                <a:uFillTx/>
                <a:latin typeface="Calibri"/>
                <a:ea typeface="DejaVu Sans"/>
              </a:rPr>
              <a:t>Source: </a:t>
            </a:r>
            <a:r>
              <a:rPr lang="en-GB" sz="2000" b="0" u="sng" strike="noStrike" dirty="0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https://en.wikipedia.org/wiki/JSON</a:t>
            </a:r>
            <a:endParaRPr lang="en-GB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Summary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2500" lnSpcReduction="1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Structured data: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Examples: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Airline reservation system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Inventory control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Semi-structured data: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Examples: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Data generated from systems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Data collected from a pulse monitoring device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Unstructured data: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Examples: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Email clients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Word processing documents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Logs and reports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9144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Rectangle 6"/>
          <p:cNvSpPr/>
          <p:nvPr/>
        </p:nvSpPr>
        <p:spPr>
          <a:xfrm>
            <a:off x="3960" y="0"/>
            <a:ext cx="12186360" cy="16171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Relational databases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679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A logical view of the dataset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Data is structured in tables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Data is well organised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Much easier to control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Much easier to search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Almost impossible to scale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A table is a 2-D data structure, with rows (that are our records) and columns (that are labels)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298" name="Table 3"/>
          <p:cNvGraphicFramePr/>
          <p:nvPr/>
        </p:nvGraphicFramePr>
        <p:xfrm>
          <a:off x="6844680" y="2283840"/>
          <a:ext cx="5102280" cy="1483200"/>
        </p:xfrm>
        <a:graphic>
          <a:graphicData uri="http://schemas.openxmlformats.org/drawingml/2006/table">
            <a:tbl>
              <a:tblPr/>
              <a:tblGrid>
                <a:gridCol w="989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9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uFillTx/>
                          <a:latin typeface="Calibri"/>
                          <a:ea typeface="DejaVu Sans"/>
                        </a:rPr>
                        <a:t>User_id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uFillTx/>
                          <a:latin typeface="Calibri"/>
                          <a:ea typeface="DejaVu Sans"/>
                        </a:rPr>
                        <a:t>Fname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uFillTx/>
                          <a:latin typeface="Calibri"/>
                          <a:ea typeface="DejaVu Sans"/>
                        </a:rPr>
                        <a:t>Lname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1" u="none" strike="noStrike">
                          <a:solidFill>
                            <a:srgbClr val="FFFFFF"/>
                          </a:solidFill>
                          <a:uFillTx/>
                          <a:latin typeface="Calibri"/>
                          <a:ea typeface="DejaVu Sans"/>
                        </a:rPr>
                        <a:t>Phone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1001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Stelios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Sotiriadis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07912341234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1002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Niki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Andrea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07976543421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1003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George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Martin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07912341234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9" name="Rounded Rectangle 5"/>
          <p:cNvSpPr/>
          <p:nvPr/>
        </p:nvSpPr>
        <p:spPr>
          <a:xfrm>
            <a:off x="5859360" y="2611800"/>
            <a:ext cx="6086160" cy="367560"/>
          </a:xfrm>
          <a:prstGeom prst="roundRect">
            <a:avLst>
              <a:gd name="adj" fmla="val 16667"/>
            </a:avLst>
          </a:prstGeom>
          <a:solidFill>
            <a:srgbClr val="F2F2F2">
              <a:alpha val="17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rgbClr val="FFFF00"/>
                </a:solidFill>
                <a:uFillTx/>
                <a:latin typeface="Calibri"/>
                <a:ea typeface="DejaVu Sans"/>
              </a:rPr>
              <a:t>record</a:t>
            </a:r>
            <a:endParaRPr lang="en-GB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0" name="Rounded Rectangle 7"/>
          <p:cNvSpPr/>
          <p:nvPr/>
        </p:nvSpPr>
        <p:spPr>
          <a:xfrm>
            <a:off x="9880560" y="1825560"/>
            <a:ext cx="2064960" cy="1939680"/>
          </a:xfrm>
          <a:prstGeom prst="roundRect">
            <a:avLst>
              <a:gd name="adj" fmla="val 7945"/>
            </a:avLst>
          </a:prstGeom>
          <a:solidFill>
            <a:srgbClr val="F2F2F2">
              <a:alpha val="17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u="none" strike="noStrike">
                <a:solidFill>
                  <a:srgbClr val="FFFF00"/>
                </a:solidFill>
                <a:uFillTx/>
                <a:latin typeface="Calibri"/>
                <a:ea typeface="DejaVu Sans"/>
              </a:rPr>
              <a:t>Column</a:t>
            </a:r>
            <a:endParaRPr lang="en-GB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1000"/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1000" fill="hold"/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1000"/>
                                        <p:tgtEl>
                                          <p:spTgt spid="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1000" fill="hold"/>
                                        <p:tgtEl>
                                          <p:spTgt spid="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1000"/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1000"/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1000"/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0" dur="1000" fill="hold"/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1000" fill="hold"/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3"/>
          <p:cNvSpPr/>
          <p:nvPr/>
        </p:nvSpPr>
        <p:spPr>
          <a:xfrm>
            <a:off x="3960" y="0"/>
            <a:ext cx="12186360" cy="16171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Table characteristics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lnSpcReduction="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A table includes attributes:</a:t>
            </a: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1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Keys</a:t>
            </a:r>
            <a:endParaRPr lang="en-GB" sz="24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00"/>
              </a:buClr>
              <a:buFont typeface="Arial"/>
              <a:buChar char="•"/>
            </a:pPr>
            <a:r>
              <a:rPr lang="en-GB" sz="2000" b="0" u="sng" strike="noStrike" dirty="0">
                <a:solidFill>
                  <a:srgbClr val="FFFF00"/>
                </a:solidFill>
                <a:uFillTx/>
                <a:latin typeface="Verdana"/>
                <a:ea typeface="Verdana"/>
              </a:rPr>
              <a:t>Primary Key (PK):</a:t>
            </a:r>
            <a:r>
              <a:rPr lang="en-GB" sz="2000" b="0" u="none" strike="noStrike" dirty="0">
                <a:solidFill>
                  <a:srgbClr val="000000"/>
                </a:solidFill>
                <a:uFillTx/>
                <a:latin typeface="Verdana"/>
                <a:ea typeface="Verdana"/>
              </a:rPr>
              <a:t> </a:t>
            </a:r>
            <a:r>
              <a:rPr lang="en-GB" sz="20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An attribute that </a:t>
            </a:r>
            <a:r>
              <a:rPr lang="en-GB" sz="2000" b="0" u="sng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uniquely</a:t>
            </a:r>
            <a:r>
              <a:rPr lang="en-GB" sz="20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 identifies any given entity (row of record)</a:t>
            </a:r>
            <a:endParaRPr lang="en-GB" sz="2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0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Keys are used in all systems</a:t>
            </a:r>
            <a:endParaRPr lang="en-GB" sz="2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1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Passport ID</a:t>
            </a:r>
            <a:endParaRPr lang="en-GB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1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NINO</a:t>
            </a:r>
            <a:endParaRPr lang="en-GB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1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NHS Number</a:t>
            </a:r>
            <a:endParaRPr lang="en-GB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Key characteristics:</a:t>
            </a:r>
            <a:endParaRPr lang="en-GB" sz="24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0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Cannot be empty for a record (Not Null)</a:t>
            </a:r>
            <a:endParaRPr lang="en-GB" sz="2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0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Has to be unique!</a:t>
            </a:r>
            <a:endParaRPr lang="en-GB" sz="2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1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No duplicated values are allowed.</a:t>
            </a:r>
            <a:endParaRPr lang="en-GB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0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It’s very useful when you create relationships between tables</a:t>
            </a:r>
            <a:endParaRPr lang="en-GB" sz="20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1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Helps to avoid redundancy (records that are repeated)</a:t>
            </a:r>
            <a:endParaRPr lang="en-GB" sz="1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6" dur="1000"/>
                                        <p:tgtEl>
                                          <p:spTgt spid="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1000" fill="hold"/>
                                        <p:tgtEl>
                                          <p:spTgt spid="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1" dur="1000"/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8" dur="1000"/>
                                        <p:tgtEl>
                                          <p:spTgt spid="3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9" dur="1000" fill="hold"/>
                                        <p:tgtEl>
                                          <p:spTgt spid="3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1000" fill="hold"/>
                                        <p:tgtEl>
                                          <p:spTgt spid="3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5" dur="1000"/>
                                        <p:tgtEl>
                                          <p:spTgt spid="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6" dur="1000" fill="hold"/>
                                        <p:tgtEl>
                                          <p:spTgt spid="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1000" fill="hold"/>
                                        <p:tgtEl>
                                          <p:spTgt spid="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2" dur="1000"/>
                                        <p:tgtEl>
                                          <p:spTgt spid="3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3" dur="1000" fill="hold"/>
                                        <p:tgtEl>
                                          <p:spTgt spid="3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1000" fill="hold"/>
                                        <p:tgtEl>
                                          <p:spTgt spid="3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7" dur="1000"/>
                                        <p:tgtEl>
                                          <p:spTgt spid="3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8" dur="1000" fill="hold"/>
                                        <p:tgtEl>
                                          <p:spTgt spid="3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" dur="1000" fill="hold"/>
                                        <p:tgtEl>
                                          <p:spTgt spid="3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4" dur="1000"/>
                                        <p:tgtEl>
                                          <p:spTgt spid="3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5" dur="1000" fill="hold"/>
                                        <p:tgtEl>
                                          <p:spTgt spid="3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1000" fill="hold"/>
                                        <p:tgtEl>
                                          <p:spTgt spid="3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9" dur="1000"/>
                                        <p:tgtEl>
                                          <p:spTgt spid="3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0" dur="1000" fill="hold"/>
                                        <p:tgtEl>
                                          <p:spTgt spid="3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" dur="1000" fill="hold"/>
                                        <p:tgtEl>
                                          <p:spTgt spid="3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angle 3"/>
          <p:cNvSpPr/>
          <p:nvPr/>
        </p:nvSpPr>
        <p:spPr>
          <a:xfrm>
            <a:off x="3960" y="0"/>
            <a:ext cx="12186360" cy="16171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What is a data model (schema)?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A data model (or datamodel) is an abstract model that organizes elements of data and standardizes how they relate to one another and to the properties of real-world entities.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[</a:t>
            </a:r>
            <a:r>
              <a:rPr lang="en-GB" sz="2400" b="0" u="sng" strike="noStrike">
                <a:solidFill>
                  <a:srgbClr val="0563C1"/>
                </a:solidFill>
                <a:uFillTx/>
                <a:latin typeface="Verdana"/>
                <a:ea typeface="Verdana"/>
                <a:hlinkClick r:id="rId2"/>
              </a:rPr>
              <a:t>Source</a:t>
            </a:r>
            <a:r>
              <a:rPr lang="en-GB" sz="2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]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ectangle 4"/>
          <p:cNvSpPr/>
          <p:nvPr/>
        </p:nvSpPr>
        <p:spPr>
          <a:xfrm>
            <a:off x="3960" y="0"/>
            <a:ext cx="12186360" cy="16171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What is wrong with the following dataset?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309" name="Content Placeholder 3"/>
          <p:cNvGraphicFramePr/>
          <p:nvPr/>
        </p:nvGraphicFramePr>
        <p:xfrm>
          <a:off x="838080" y="2406240"/>
          <a:ext cx="10515240" cy="2224800"/>
        </p:xfrm>
        <a:graphic>
          <a:graphicData uri="http://schemas.openxmlformats.org/drawingml/2006/table">
            <a:tbl>
              <a:tblPr/>
              <a:tblGrid>
                <a:gridCol w="1218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4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85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uFillTx/>
                          <a:latin typeface="Calibri"/>
                          <a:ea typeface="DejaVu Sans"/>
                        </a:rPr>
                        <a:t>Book_ID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uFillTx/>
                          <a:latin typeface="Calibri"/>
                          <a:ea typeface="DejaVu Sans"/>
                        </a:rPr>
                        <a:t>Book_Title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uFillTx/>
                          <a:latin typeface="Calibri"/>
                          <a:ea typeface="DejaVu Sans"/>
                        </a:rPr>
                        <a:t>Book_Author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uFillTx/>
                          <a:latin typeface="Calibri"/>
                          <a:ea typeface="DejaVu Sans"/>
                        </a:rPr>
                        <a:t>Author_Address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uFillTx/>
                          <a:latin typeface="Calibri"/>
                          <a:ea typeface="DejaVu Sans"/>
                        </a:rPr>
                        <a:t>Authors_Phone_Number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Hobbit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Bournemouth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01202 345234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2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LOTR 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Bournemouth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01202 345234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3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LOTR 2 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Bournemouth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01202 345234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LOTR 3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Bournemouth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01202 345234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5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The Silmarillion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Bournemouth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01202 345234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0" name="TextBox 2"/>
          <p:cNvSpPr/>
          <p:nvPr/>
        </p:nvSpPr>
        <p:spPr>
          <a:xfrm>
            <a:off x="5903640" y="5346720"/>
            <a:ext cx="50446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3200" b="1" u="none" strike="noStrike">
                <a:solidFill>
                  <a:srgbClr val="FFC000"/>
                </a:solidFill>
                <a:uFillTx/>
                <a:latin typeface="Calibri"/>
                <a:ea typeface="DejaVu Sans"/>
              </a:rPr>
              <a:t>5 rows * 5 columns = 25 data</a:t>
            </a: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Rectangle 4"/>
          <p:cNvSpPr/>
          <p:nvPr/>
        </p:nvSpPr>
        <p:spPr>
          <a:xfrm>
            <a:off x="10755000" y="0"/>
            <a:ext cx="1434960" cy="6856200"/>
          </a:xfrm>
          <a:prstGeom prst="rect">
            <a:avLst/>
          </a:prstGeom>
          <a:solidFill>
            <a:srgbClr val="7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312" name="Picture 5"/>
          <p:cNvPicPr/>
          <p:nvPr/>
        </p:nvPicPr>
        <p:blipFill>
          <a:blip r:embed="rId2"/>
          <a:stretch/>
        </p:blipFill>
        <p:spPr>
          <a:xfrm>
            <a:off x="10808640" y="36360"/>
            <a:ext cx="1381680" cy="1337400"/>
          </a:xfrm>
          <a:prstGeom prst="rect">
            <a:avLst/>
          </a:prstGeom>
          <a:ln w="0">
            <a:noFill/>
          </a:ln>
        </p:spPr>
      </p:pic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Quiz 1: Can we redesign it?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Produce a better design.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Define ”better”…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315" name="Content Placeholder 3"/>
          <p:cNvGraphicFramePr/>
          <p:nvPr>
            <p:extLst>
              <p:ext uri="{D42A27DB-BD31-4B8C-83A1-F6EECF244321}">
                <p14:modId xmlns:p14="http://schemas.microsoft.com/office/powerpoint/2010/main" val="393951314"/>
              </p:ext>
            </p:extLst>
          </p:nvPr>
        </p:nvGraphicFramePr>
        <p:xfrm>
          <a:off x="838080" y="3498480"/>
          <a:ext cx="9512929" cy="2224800"/>
        </p:xfrm>
        <a:graphic>
          <a:graphicData uri="http://schemas.openxmlformats.org/drawingml/2006/table">
            <a:tbl>
              <a:tblPr/>
              <a:tblGrid>
                <a:gridCol w="1102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8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0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52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uFillTx/>
                          <a:latin typeface="Calibri"/>
                          <a:ea typeface="DejaVu Sans"/>
                        </a:rPr>
                        <a:t>Book_ID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uFillTx/>
                          <a:latin typeface="Calibri"/>
                          <a:ea typeface="DejaVu Sans"/>
                        </a:rPr>
                        <a:t>Book_Title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uFillTx/>
                          <a:latin typeface="Calibri"/>
                          <a:ea typeface="DejaVu Sans"/>
                        </a:rPr>
                        <a:t>Book_Author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uFillTx/>
                          <a:latin typeface="Calibri"/>
                          <a:ea typeface="DejaVu Sans"/>
                        </a:rPr>
                        <a:t>Author_Address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uFillTx/>
                          <a:latin typeface="Calibri"/>
                          <a:ea typeface="DejaVu Sans"/>
                        </a:rPr>
                        <a:t>Authors_Phone_Number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Hobbit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Bournemouth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01202 345234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2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LOTR 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Bournemouth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01202 345234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3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LOTR 2 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Bournemouth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 dirty="0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01202 345234</a:t>
                      </a:r>
                      <a:endParaRPr lang="en-GB" sz="1800" b="0" u="none" strike="noStrike" dirty="0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LOTR 3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Bournemouth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01202 345234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5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The silmarillion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Bournemouth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 dirty="0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01202 345234</a:t>
                      </a:r>
                      <a:endParaRPr lang="en-GB" sz="1800" b="0" u="none" strike="noStrike" dirty="0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11"/>
          <p:cNvSpPr/>
          <p:nvPr/>
        </p:nvSpPr>
        <p:spPr>
          <a:xfrm>
            <a:off x="3960" y="0"/>
            <a:ext cx="12186360" cy="16171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Designing a “better” data model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318" name="Content Placeholder 3"/>
          <p:cNvGraphicFramePr/>
          <p:nvPr/>
        </p:nvGraphicFramePr>
        <p:xfrm>
          <a:off x="1580040" y="2220840"/>
          <a:ext cx="4912920" cy="2224800"/>
        </p:xfrm>
        <a:graphic>
          <a:graphicData uri="http://schemas.openxmlformats.org/drawingml/2006/table">
            <a:tbl>
              <a:tblPr/>
              <a:tblGrid>
                <a:gridCol w="105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uFillTx/>
                          <a:latin typeface="Calibri"/>
                          <a:ea typeface="DejaVu Sans"/>
                        </a:rPr>
                        <a:t>Book_ID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uFillTx/>
                          <a:latin typeface="Calibri"/>
                          <a:ea typeface="DejaVu Sans"/>
                        </a:rPr>
                        <a:t>Book_Title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00"/>
                          </a:solidFill>
                          <a:uFillTx/>
                          <a:latin typeface="Calibri"/>
                          <a:ea typeface="DejaVu Sans"/>
                        </a:rPr>
                        <a:t>Author_ID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Hobbit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A1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2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LOTR 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A1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3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LOTR 2 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A1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LOTR 3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A1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5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The silmarillion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A1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19" name="Content Placeholder 3"/>
          <p:cNvGraphicFramePr/>
          <p:nvPr/>
        </p:nvGraphicFramePr>
        <p:xfrm>
          <a:off x="778320" y="5426280"/>
          <a:ext cx="8254080" cy="741600"/>
        </p:xfrm>
        <a:graphic>
          <a:graphicData uri="http://schemas.openxmlformats.org/drawingml/2006/table">
            <a:tbl>
              <a:tblPr/>
              <a:tblGrid>
                <a:gridCol w="1323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4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93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00"/>
                          </a:solidFill>
                          <a:uFillTx/>
                          <a:latin typeface="Calibri"/>
                          <a:ea typeface="DejaVu Sans"/>
                        </a:rPr>
                        <a:t>Author_ID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uFillTx/>
                          <a:latin typeface="Calibri"/>
                          <a:ea typeface="DejaVu Sans"/>
                        </a:rPr>
                        <a:t>Book_Author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uFillTx/>
                          <a:latin typeface="Calibri"/>
                          <a:ea typeface="DejaVu Sans"/>
                        </a:rPr>
                        <a:t>Author_Address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FFFFFF"/>
                          </a:solidFill>
                          <a:uFillTx/>
                          <a:latin typeface="Calibri"/>
                          <a:ea typeface="DejaVu Sans"/>
                        </a:rPr>
                        <a:t>Authors_Phone_Number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A1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Bournemouth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uFillTx/>
                          <a:latin typeface="Calibri"/>
                          <a:ea typeface="DejaVu Sans"/>
                        </a:rPr>
                        <a:t>01202 345234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0" name="TextBox 5"/>
          <p:cNvSpPr/>
          <p:nvPr/>
        </p:nvSpPr>
        <p:spPr>
          <a:xfrm>
            <a:off x="8115840" y="2779200"/>
            <a:ext cx="2913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rgbClr val="FFC000"/>
                </a:solidFill>
                <a:uFillTx/>
                <a:latin typeface="Calibri"/>
                <a:ea typeface="DejaVu Sans"/>
              </a:rPr>
              <a:t>5 rows * 3 columns = 15 data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21" name="TextBox 6"/>
          <p:cNvSpPr/>
          <p:nvPr/>
        </p:nvSpPr>
        <p:spPr>
          <a:xfrm>
            <a:off x="8116920" y="3148560"/>
            <a:ext cx="28634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rgbClr val="FFC000"/>
                </a:solidFill>
                <a:uFillTx/>
                <a:latin typeface="Calibri"/>
                <a:ea typeface="DejaVu Sans"/>
              </a:rPr>
              <a:t>1 row  * 4 columns =   4 data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22" name="TextBox 7"/>
          <p:cNvSpPr/>
          <p:nvPr/>
        </p:nvSpPr>
        <p:spPr>
          <a:xfrm>
            <a:off x="8163720" y="3493440"/>
            <a:ext cx="28702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rgbClr val="FFC000"/>
                </a:solidFill>
                <a:uFillTx/>
                <a:latin typeface="Calibri"/>
                <a:ea typeface="DejaVu Sans"/>
              </a:rPr>
              <a:t>	 	   19 data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lang="en-US" sz="1800" b="1" u="none" strike="noStrike">
                <a:solidFill>
                  <a:srgbClr val="FFC000"/>
                </a:solidFill>
                <a:uFillTx/>
                <a:latin typeface="Calibri"/>
                <a:ea typeface="DejaVu Sans"/>
              </a:rPr>
              <a:t>(</a:t>
            </a:r>
            <a:r>
              <a:rPr lang="en-US" sz="1800" b="1" i="1" u="none" strike="noStrike">
                <a:solidFill>
                  <a:srgbClr val="FFC000"/>
                </a:solidFill>
                <a:uFillTx/>
                <a:latin typeface="Calibri"/>
                <a:ea typeface="DejaVu Sans"/>
              </a:rPr>
              <a:t>less data…</a:t>
            </a:r>
            <a:r>
              <a:rPr lang="en-US" sz="1800" b="1" u="none" strike="noStrike">
                <a:solidFill>
                  <a:srgbClr val="FFC000"/>
                </a:solidFill>
                <a:uFillTx/>
                <a:latin typeface="Calibri"/>
                <a:ea typeface="DejaVu Sans"/>
              </a:rPr>
              <a:t>)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23" name="Straight Connector 8"/>
          <p:cNvSpPr/>
          <p:nvPr/>
        </p:nvSpPr>
        <p:spPr>
          <a:xfrm>
            <a:off x="8088840" y="3521160"/>
            <a:ext cx="29037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-44640" rIns="90000" bIns="-44640" anchor="t" anchorCtr="1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24" name="Elbow Connector 10"/>
          <p:cNvSpPr/>
          <p:nvPr/>
        </p:nvSpPr>
        <p:spPr>
          <a:xfrm rot="5400000" flipH="1" flipV="1">
            <a:off x="1452960" y="2182680"/>
            <a:ext cx="3273120" cy="3206880"/>
          </a:xfrm>
          <a:prstGeom prst="bentConnector3">
            <a:avLst>
              <a:gd name="adj1" fmla="val 106716"/>
            </a:avLst>
          </a:prstGeom>
          <a:noFill/>
          <a:ln w="34925">
            <a:solidFill>
              <a:srgbClr val="FFF2CC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25" name="TextBox 14"/>
          <p:cNvSpPr/>
          <p:nvPr/>
        </p:nvSpPr>
        <p:spPr>
          <a:xfrm>
            <a:off x="2091960" y="1545840"/>
            <a:ext cx="21477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u="none" strike="noStrike">
                <a:solidFill>
                  <a:srgbClr val="FFF2CC"/>
                </a:solidFill>
                <a:uFillTx/>
                <a:latin typeface="Calibri"/>
                <a:ea typeface="DejaVu Sans"/>
              </a:rPr>
              <a:t>These are the same…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ectangle 3"/>
          <p:cNvSpPr/>
          <p:nvPr/>
        </p:nvSpPr>
        <p:spPr>
          <a:xfrm>
            <a:off x="3960" y="0"/>
            <a:ext cx="12186360" cy="16171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Database creation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A database is an organized collection of structured information, or data, typically stored electronically in a computer system. 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A database is usually controlled by a (heavy) software called database management system (DBMS). 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Together, the data and the DBMS, along with the applications that are associated with them, are referred to as a database system, often shortened to just database.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1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	[</a:t>
            </a:r>
            <a:r>
              <a:rPr lang="en-GB" sz="2800" b="1" u="sng" strike="noStrike">
                <a:solidFill>
                  <a:srgbClr val="0563C1"/>
                </a:solidFill>
                <a:uFillTx/>
                <a:latin typeface="Verdana"/>
                <a:ea typeface="Verdana"/>
                <a:hlinkClick r:id="rId2"/>
              </a:rPr>
              <a:t>Source</a:t>
            </a:r>
            <a:r>
              <a:rPr lang="en-GB" sz="2800" b="1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]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ctangle 3"/>
          <p:cNvSpPr/>
          <p:nvPr/>
        </p:nvSpPr>
        <p:spPr>
          <a:xfrm>
            <a:off x="3960" y="0"/>
            <a:ext cx="12186360" cy="16171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Popular RDBMSs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IBM DB2</a:t>
            </a: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Oracle</a:t>
            </a: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Microsoft SQL Server</a:t>
            </a:r>
            <a:endParaRPr lang="en-GB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MySQL</a:t>
            </a:r>
            <a:endParaRPr lang="en-GB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PostgreSQL</a:t>
            </a: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SQLite: a Python port</a:t>
            </a: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MongoDB: not a SQL database</a:t>
            </a:r>
            <a:endParaRPr lang="en-GB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Check </a:t>
            </a:r>
            <a:r>
              <a:rPr lang="en-GB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the </a:t>
            </a:r>
            <a:r>
              <a:rPr lang="en-GB" u="sng" dirty="0">
                <a:solidFill>
                  <a:srgbClr val="0563C1"/>
                </a:solidFill>
                <a:latin typeface="Verdana"/>
                <a:ea typeface="Verdana"/>
              </a:rPr>
              <a:t>u</a:t>
            </a:r>
            <a:r>
              <a:rPr lang="en-GB" sz="2800" b="0" u="sng" strike="noStrike" dirty="0">
                <a:solidFill>
                  <a:srgbClr val="0563C1"/>
                </a:solidFill>
                <a:uFillTx/>
                <a:latin typeface="Verdana"/>
                <a:ea typeface="Verdana"/>
                <a:hlinkClick r:id="rId2"/>
              </a:rPr>
              <a:t>pdated rankings</a:t>
            </a:r>
            <a:r>
              <a:rPr lang="en-GB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 </a:t>
            </a: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1000"/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1000"/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1" dur="1000" fill="hold"/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1000"/>
                                        <p:tgtEl>
                                          <p:spTgt spid="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" dur="1000" fill="hold"/>
                                        <p:tgtEl>
                                          <p:spTgt spid="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0" dur="1000"/>
                                        <p:tgtEl>
                                          <p:spTgt spid="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" dur="1000" fill="hold"/>
                                        <p:tgtEl>
                                          <p:spTgt spid="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1000" fill="hold"/>
                                        <p:tgtEl>
                                          <p:spTgt spid="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This unit: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838080" y="3293640"/>
            <a:ext cx="5179680" cy="288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1" u="none" strike="noStrike" dirty="0">
                <a:solidFill>
                  <a:srgbClr val="FFC000"/>
                </a:solidFill>
                <a:uFillTx/>
                <a:latin typeface="Verdana"/>
                <a:ea typeface="Verdana"/>
              </a:rPr>
              <a:t>1</a:t>
            </a:r>
            <a:r>
              <a:rPr lang="en-GB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. Introduction to Database Management systems</a:t>
            </a: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Some theory on databases</a:t>
            </a:r>
            <a:endParaRPr lang="en-GB" sz="24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1" u="none" strike="noStrike" dirty="0">
                <a:solidFill>
                  <a:srgbClr val="FFC000"/>
                </a:solidFill>
                <a:uFillTx/>
                <a:latin typeface="Verdana"/>
                <a:ea typeface="Verdana"/>
              </a:rPr>
              <a:t>2</a:t>
            </a:r>
            <a:r>
              <a:rPr lang="en-GB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. Introduction to SQL and SQL by Python</a:t>
            </a: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4" name="Content Placeholder 4"/>
          <p:cNvSpPr/>
          <p:nvPr/>
        </p:nvSpPr>
        <p:spPr>
          <a:xfrm>
            <a:off x="838080" y="1690560"/>
            <a:ext cx="6615000" cy="117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lnSpcReduction="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"/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Introduction to structured vs. unstructured data, relational databases.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5" name="Rectangle 2"/>
          <p:cNvSpPr/>
          <p:nvPr/>
        </p:nvSpPr>
        <p:spPr>
          <a:xfrm>
            <a:off x="7670160" y="0"/>
            <a:ext cx="4520160" cy="685620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GB" sz="2800" b="0" u="none" strike="noStrike">
                <a:solidFill>
                  <a:srgbClr val="00B0F0"/>
                </a:solidFill>
                <a:uFillTx/>
                <a:latin typeface="Calibri"/>
                <a:ea typeface="DejaVu Sans"/>
              </a:rPr>
              <a:t>SELECT</a:t>
            </a:r>
            <a:r>
              <a:rPr lang="en-GB" sz="2800" b="0" u="none" strike="noStrike">
                <a:solidFill>
                  <a:srgbClr val="FFC000"/>
                </a:solidFill>
                <a:uFillTx/>
                <a:latin typeface="Calibri"/>
                <a:ea typeface="DejaVu Sans"/>
              </a:rPr>
              <a:t> Pizza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GB" sz="2800" b="0" u="none" strike="noStrike">
                <a:solidFill>
                  <a:srgbClr val="00B0F0"/>
                </a:solidFill>
                <a:uFillTx/>
                <a:latin typeface="Calibri"/>
                <a:ea typeface="DejaVu Sans"/>
              </a:rPr>
              <a:t>FROM</a:t>
            </a:r>
            <a:r>
              <a:rPr lang="en-GB" sz="2800" b="0" u="none" strike="noStrike">
                <a:solidFill>
                  <a:srgbClr val="FFC000"/>
                </a:solidFill>
                <a:uFillTx/>
                <a:latin typeface="Calibri"/>
                <a:ea typeface="DejaVu Sans"/>
              </a:rPr>
              <a:t> Freezer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GB" sz="2800" b="0" u="none" strike="noStrike">
                <a:solidFill>
                  <a:srgbClr val="00B0F0"/>
                </a:solidFill>
                <a:uFillTx/>
                <a:latin typeface="Calibri"/>
                <a:ea typeface="DejaVu Sans"/>
              </a:rPr>
              <a:t>WHERE</a:t>
            </a:r>
            <a:r>
              <a:rPr lang="en-GB" sz="2800" b="0" u="none" strike="noStrike">
                <a:solidFill>
                  <a:srgbClr val="FFC000"/>
                </a:solidFill>
                <a:uFillTx/>
                <a:latin typeface="Calibri"/>
                <a:ea typeface="DejaVu Sans"/>
              </a:rPr>
              <a:t> Pepperoni </a:t>
            </a:r>
            <a:r>
              <a:rPr lang="en-GB" sz="2800" b="0" u="none" strike="noStrike">
                <a:solidFill>
                  <a:srgbClr val="00B0F0"/>
                </a:solidFill>
                <a:uFillTx/>
                <a:latin typeface="Calibri"/>
                <a:ea typeface="DejaVu Sans"/>
              </a:rPr>
              <a:t>=</a:t>
            </a:r>
            <a:r>
              <a:rPr lang="en-GB" sz="2800" b="0" u="none" strike="noStrike">
                <a:solidFill>
                  <a:srgbClr val="FFC000"/>
                </a:solidFill>
                <a:uFillTx/>
                <a:latin typeface="Calibri"/>
                <a:ea typeface="DejaVu Sans"/>
              </a:rPr>
              <a:t> 10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-GB" sz="2800" b="0" u="none" strike="noStrike">
                <a:solidFill>
                  <a:srgbClr val="00B0F0"/>
                </a:solidFill>
                <a:uFillTx/>
                <a:latin typeface="Calibri"/>
                <a:ea typeface="DejaVu Sans"/>
              </a:rPr>
              <a:t>AND</a:t>
            </a:r>
            <a:r>
              <a:rPr lang="en-GB" sz="2800" b="0" u="none" strike="noStrike">
                <a:solidFill>
                  <a:srgbClr val="FFC000"/>
                </a:solidFill>
                <a:uFillTx/>
                <a:latin typeface="Calibri"/>
                <a:ea typeface="DejaVu Sans"/>
              </a:rPr>
              <a:t> Olives </a:t>
            </a:r>
            <a:r>
              <a:rPr lang="en-GB" sz="2800" b="0" u="none" strike="noStrike">
                <a:solidFill>
                  <a:srgbClr val="00B0F0"/>
                </a:solidFill>
                <a:uFillTx/>
                <a:latin typeface="Calibri"/>
                <a:ea typeface="DejaVu Sans"/>
              </a:rPr>
              <a:t>=</a:t>
            </a:r>
            <a:r>
              <a:rPr lang="en-GB" sz="2800" b="0" u="none" strike="noStrike">
                <a:solidFill>
                  <a:srgbClr val="FFC000"/>
                </a:solidFill>
                <a:uFillTx/>
                <a:latin typeface="Calibri"/>
                <a:ea typeface="DejaVu Sans"/>
              </a:rPr>
              <a:t> ‘Black’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Rectangle 1"/>
          <p:cNvSpPr/>
          <p:nvPr/>
        </p:nvSpPr>
        <p:spPr>
          <a:xfrm>
            <a:off x="3960" y="0"/>
            <a:ext cx="12186360" cy="16171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What is SQL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SQL (pronounced "ess-que-el") stands for Structured Query Language. 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SQL is used to communicate with a database.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SQL provides a set of commands to interact with a database system.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Create a database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36" name="Rectangle 8"/>
          <p:cNvSpPr/>
          <p:nvPr/>
        </p:nvSpPr>
        <p:spPr>
          <a:xfrm>
            <a:off x="1075320" y="2274840"/>
            <a:ext cx="4358520" cy="122004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GB" sz="1800" b="0" u="none" strike="noStrike">
                <a:solidFill>
                  <a:schemeClr val="lt1"/>
                </a:solidFill>
                <a:uFillTx/>
                <a:latin typeface="Calibri"/>
                <a:ea typeface="DejaVu Sans"/>
              </a:rPr>
              <a:t>CREATE DATABASE bl_data;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37" name="Rectangle 9"/>
          <p:cNvSpPr/>
          <p:nvPr/>
        </p:nvSpPr>
        <p:spPr>
          <a:xfrm>
            <a:off x="1075320" y="4566600"/>
            <a:ext cx="4358520" cy="122004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GB" sz="1800" b="0" u="none" strike="noStrike">
                <a:solidFill>
                  <a:schemeClr val="lt1"/>
                </a:solidFill>
                <a:uFillTx/>
                <a:latin typeface="Calibri"/>
                <a:ea typeface="DejaVu Sans"/>
              </a:rPr>
              <a:t>DROP DATABASE bl_data;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38" name="TextBox 3"/>
          <p:cNvSpPr/>
          <p:nvPr/>
        </p:nvSpPr>
        <p:spPr>
          <a:xfrm>
            <a:off x="2054520" y="1813320"/>
            <a:ext cx="23997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Create a database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39" name="TextBox 4"/>
          <p:cNvSpPr/>
          <p:nvPr/>
        </p:nvSpPr>
        <p:spPr>
          <a:xfrm>
            <a:off x="2057040" y="4080960"/>
            <a:ext cx="23990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Delete a database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40" name="Picture 4"/>
          <p:cNvPicPr/>
          <p:nvPr/>
        </p:nvPicPr>
        <p:blipFill>
          <a:blip r:embed="rId2"/>
          <a:stretch/>
        </p:blipFill>
        <p:spPr>
          <a:xfrm>
            <a:off x="6536160" y="1017720"/>
            <a:ext cx="5653800" cy="5838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Create a new table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342" name="Content Placeholder 2"/>
          <p:cNvGraphicFramePr/>
          <p:nvPr/>
        </p:nvGraphicFramePr>
        <p:xfrm>
          <a:off x="7569360" y="2023560"/>
          <a:ext cx="4377600" cy="1112400"/>
        </p:xfrm>
        <a:graphic>
          <a:graphicData uri="http://schemas.openxmlformats.org/drawingml/2006/table">
            <a:tbl>
              <a:tblPr/>
              <a:tblGrid>
                <a:gridCol w="138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chemeClr val="lt1"/>
                          </a:solidFill>
                          <a:uFillTx/>
                          <a:latin typeface="Calibri"/>
                          <a:ea typeface="DejaVu Sans"/>
                        </a:rPr>
                        <a:t>city_id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chemeClr val="lt1"/>
                          </a:solidFill>
                          <a:uFillTx/>
                          <a:latin typeface="Calibri"/>
                          <a:ea typeface="DejaVu Sans"/>
                        </a:rPr>
                        <a:t>name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chemeClr val="lt1"/>
                          </a:solidFill>
                          <a:uFillTx/>
                          <a:latin typeface="Calibri"/>
                          <a:ea typeface="DejaVu Sans"/>
                        </a:rPr>
                        <a:t>country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London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GB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2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New York City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US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3" name="TextBox 1"/>
          <p:cNvSpPr/>
          <p:nvPr/>
        </p:nvSpPr>
        <p:spPr>
          <a:xfrm>
            <a:off x="7577280" y="1613160"/>
            <a:ext cx="19317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Table Name: Cities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44" name="Rectangle 10"/>
          <p:cNvSpPr/>
          <p:nvPr/>
        </p:nvSpPr>
        <p:spPr>
          <a:xfrm>
            <a:off x="0" y="4780440"/>
            <a:ext cx="12190320" cy="207576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45" name="Rectangle 12"/>
          <p:cNvSpPr/>
          <p:nvPr/>
        </p:nvSpPr>
        <p:spPr>
          <a:xfrm>
            <a:off x="596880" y="4801320"/>
            <a:ext cx="11281680" cy="155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FFFF00"/>
                </a:solidFill>
                <a:uFillTx/>
                <a:latin typeface="Consolas"/>
                <a:ea typeface="DejaVu Sans"/>
              </a:rPr>
              <a:t>SQL&gt; CREATE TABLE cities (city_id INTEGER PRIMARY KEY, 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FFFF00"/>
                </a:solidFill>
                <a:uFillTx/>
                <a:latin typeface="Consolas"/>
                <a:ea typeface="DejaVu Sans"/>
              </a:rPr>
              <a:t>					name VARCHAR(24) NOT NULL, 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FFFF00"/>
                </a:solidFill>
                <a:uFillTx/>
                <a:latin typeface="Consolas"/>
                <a:ea typeface="DejaVu Sans"/>
              </a:rPr>
              <a:t>					country VARCHAR(2)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FFFF00"/>
                </a:solidFill>
                <a:uFillTx/>
                <a:latin typeface="Consolas"/>
                <a:ea typeface="DejaVu Sans"/>
              </a:rPr>
              <a:t>					);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46" name="TextBox 8"/>
          <p:cNvSpPr/>
          <p:nvPr/>
        </p:nvSpPr>
        <p:spPr>
          <a:xfrm>
            <a:off x="596880" y="1619280"/>
            <a:ext cx="6729120" cy="28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720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We want to store data about urban areas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914400" lvl="1" indent="-457200" defTabSz="914400">
              <a:lnSpc>
                <a:spcPct val="100000"/>
              </a:lnSpc>
              <a:buClr>
                <a:srgbClr val="FFC000"/>
              </a:buClr>
              <a:buFont typeface="Wingdings" charset="2"/>
              <a:buChar char=""/>
            </a:pPr>
            <a:r>
              <a:rPr lang="en-GB" sz="2800" b="1" u="none" strike="noStrike">
                <a:solidFill>
                  <a:srgbClr val="FFC000"/>
                </a:solidFill>
                <a:uFillTx/>
                <a:latin typeface="Calibri"/>
                <a:ea typeface="DejaVu Sans"/>
              </a:rPr>
              <a:t>city_id</a:t>
            </a:r>
            <a:r>
              <a:rPr lang="en-GB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 will be numeric (Integer) and my primary key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00240" lvl="2" indent="-28584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No duplicates/Not Null values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buClr>
                <a:srgbClr val="FFC000"/>
              </a:buClr>
              <a:buFont typeface="Wingdings" charset="2"/>
              <a:buChar char=""/>
            </a:pPr>
            <a:r>
              <a:rPr lang="en-GB" sz="2800" b="1" u="none" strike="noStrike">
                <a:solidFill>
                  <a:srgbClr val="FFC000"/>
                </a:solidFill>
                <a:uFillTx/>
                <a:latin typeface="Calibri"/>
                <a:ea typeface="DejaVu Sans"/>
              </a:rPr>
              <a:t>  name </a:t>
            </a:r>
            <a:r>
              <a:rPr lang="en-GB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will be string (characters), in SQL called varchar!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00240" lvl="2" indent="-28584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Also, the size of the name could be up to 24 characters…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00240" lvl="2" indent="-28584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name, cannot be empty in my table!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buClr>
                <a:srgbClr val="FFC000"/>
              </a:buClr>
              <a:buFont typeface="Wingdings" charset="2"/>
              <a:buChar char=""/>
            </a:pPr>
            <a:r>
              <a:rPr lang="en-GB" sz="2800" b="1" u="none" strike="noStrike">
                <a:solidFill>
                  <a:srgbClr val="FFC000"/>
                </a:solidFill>
                <a:uFillTx/>
                <a:latin typeface="Calibri"/>
                <a:ea typeface="DejaVu Sans"/>
              </a:rPr>
              <a:t>  country</a:t>
            </a:r>
            <a:r>
              <a:rPr lang="en-GB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 will be a varchar, up to 2 characters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200240" lvl="2" indent="-285840" defTabSz="9144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E.g. UK, US, GR, NL etc.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47" name="Rectangle 13"/>
          <p:cNvSpPr/>
          <p:nvPr/>
        </p:nvSpPr>
        <p:spPr>
          <a:xfrm>
            <a:off x="7500960" y="3957120"/>
            <a:ext cx="4377600" cy="541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0" u="none" strike="noStrike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Test it on </a:t>
            </a:r>
            <a:r>
              <a:rPr lang="en-GB" sz="3200" b="0" u="sng" strike="noStrike" dirty="0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w3schools</a:t>
            </a:r>
            <a:r>
              <a:rPr lang="en-GB" sz="3200" b="0" u="none" strike="noStrike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!</a:t>
            </a:r>
            <a:endParaRPr lang="en-GB" sz="32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 14"/>
          <p:cNvSpPr/>
          <p:nvPr/>
        </p:nvSpPr>
        <p:spPr>
          <a:xfrm>
            <a:off x="3960" y="0"/>
            <a:ext cx="12186360" cy="16171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SQL Datatypes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838080" y="1617120"/>
            <a:ext cx="10513800" cy="4557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2500" lnSpcReduction="10000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VARCHAR(size):</a:t>
            </a: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A VARIABLE length string (can contain letters, numbers, and special characters). The size parameter specifies the maximum column length in characters - can be from 0 to 65535</a:t>
            </a:r>
            <a:endParaRPr lang="en-GB" sz="24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TEXT</a:t>
            </a: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A field with a maximum length of 65535 characters</a:t>
            </a:r>
            <a:endParaRPr lang="en-GB" sz="24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INTEGER(M):</a:t>
            </a: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M is optional, and denotes the display length.</a:t>
            </a:r>
            <a:endParaRPr lang="en-GB" sz="24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A medium integer. Signed range is from -2147483648 to 2147483647. Unsigned range is from 0 to 4294967295.</a:t>
            </a:r>
            <a:endParaRPr lang="en-GB" sz="24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FLOAT(M,D)</a:t>
            </a: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24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A floating-point number that cannot be unsigned. You can define the display length (M) and the number of decimals (D). </a:t>
            </a:r>
            <a:endParaRPr lang="en-GB" sz="24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6" dur="1000"/>
                                        <p:tgtEl>
                                          <p:spTgt spid="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1000" fill="hold"/>
                                        <p:tgtEl>
                                          <p:spTgt spid="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1" dur="1000"/>
                                        <p:tgtEl>
                                          <p:spTgt spid="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1000" fill="hold"/>
                                        <p:tgtEl>
                                          <p:spTgt spid="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tangle 15"/>
          <p:cNvSpPr/>
          <p:nvPr/>
        </p:nvSpPr>
        <p:spPr>
          <a:xfrm>
            <a:off x="0" y="1778040"/>
            <a:ext cx="12190320" cy="507816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SQL Describe a table to see internal structure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u="none" strike="noStrike">
                <a:solidFill>
                  <a:srgbClr val="FFC000"/>
                </a:solidFill>
                <a:uFillTx/>
                <a:latin typeface="Consolas"/>
                <a:ea typeface="Verdana"/>
              </a:rPr>
              <a:t>DESCRIBE cities;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54" name="Picture 1"/>
          <p:cNvPicPr/>
          <p:nvPr/>
        </p:nvPicPr>
        <p:blipFill>
          <a:blip r:embed="rId2"/>
          <a:stretch/>
        </p:blipFill>
        <p:spPr>
          <a:xfrm>
            <a:off x="946080" y="3153960"/>
            <a:ext cx="6206760" cy="2215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 16"/>
          <p:cNvSpPr/>
          <p:nvPr/>
        </p:nvSpPr>
        <p:spPr>
          <a:xfrm>
            <a:off x="0" y="1778040"/>
            <a:ext cx="12190320" cy="507816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SQL Insert data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3986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RDBMSs allow slightly different INSERT commands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MySQL use the following: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u="none" strike="noStrike">
                <a:solidFill>
                  <a:srgbClr val="FFC000"/>
                </a:solidFill>
                <a:uFillTx/>
                <a:latin typeface="Consolas"/>
                <a:ea typeface="Consolas"/>
              </a:rPr>
              <a:t>INSERT INTO cities (city_id, name, country) VALUES (1,'London','GB');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u="none" strike="noStrike">
                <a:solidFill>
                  <a:srgbClr val="FFC000"/>
                </a:solidFill>
                <a:uFillTx/>
                <a:latin typeface="Consolas"/>
                <a:ea typeface="Consolas"/>
              </a:rPr>
              <a:t>INSERT INTO cities (city_id, name, country) VALUES (2,'New York City','US');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58" name="Picture 7"/>
          <p:cNvPicPr/>
          <p:nvPr/>
        </p:nvPicPr>
        <p:blipFill>
          <a:blip r:embed="rId2"/>
          <a:stretch/>
        </p:blipFill>
        <p:spPr>
          <a:xfrm>
            <a:off x="1785960" y="6061320"/>
            <a:ext cx="8618400" cy="547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3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3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3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 17"/>
          <p:cNvSpPr/>
          <p:nvPr/>
        </p:nvSpPr>
        <p:spPr>
          <a:xfrm>
            <a:off x="0" y="1778040"/>
            <a:ext cx="12190320" cy="507816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SQL Insert data, 2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3986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When used from inside Python, PostgreSQL use the following: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u="none" strike="noStrike">
                <a:solidFill>
                  <a:srgbClr val="FFC000"/>
                </a:solidFill>
                <a:uFillTx/>
                <a:latin typeface="Consolas"/>
                <a:ea typeface="Consolas"/>
              </a:rPr>
              <a:t>"""INSERT INTO cities (city_id, name, country)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u="none" strike="noStrike">
                <a:solidFill>
                  <a:srgbClr val="FFC000"/>
                </a:solidFill>
                <a:uFillTx/>
                <a:latin typeface="Consolas"/>
                <a:ea typeface="Consolas"/>
              </a:rPr>
              <a:t>    VALUES (%s, %s, %s)""",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800" b="0" u="none" strike="noStrike">
                <a:solidFill>
                  <a:srgbClr val="FFC000"/>
                </a:solidFill>
                <a:uFillTx/>
                <a:latin typeface="Consolas"/>
                <a:ea typeface="Consolas"/>
              </a:rPr>
              <a:t>    (2,'New York City','US')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18"/>
          <p:cNvSpPr/>
          <p:nvPr/>
        </p:nvSpPr>
        <p:spPr>
          <a:xfrm>
            <a:off x="0" y="3776040"/>
            <a:ext cx="6090120" cy="308016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Select data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364" name="Content Placeholder 1"/>
          <p:cNvGraphicFramePr/>
          <p:nvPr/>
        </p:nvGraphicFramePr>
        <p:xfrm>
          <a:off x="838080" y="2425320"/>
          <a:ext cx="4377600" cy="1112400"/>
        </p:xfrm>
        <a:graphic>
          <a:graphicData uri="http://schemas.openxmlformats.org/drawingml/2006/table">
            <a:tbl>
              <a:tblPr/>
              <a:tblGrid>
                <a:gridCol w="138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chemeClr val="lt1"/>
                          </a:solidFill>
                          <a:uFillTx/>
                          <a:latin typeface="Calibri"/>
                          <a:ea typeface="DejaVu Sans"/>
                        </a:rPr>
                        <a:t>city_id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chemeClr val="lt1"/>
                          </a:solidFill>
                          <a:uFillTx/>
                          <a:latin typeface="Calibri"/>
                          <a:ea typeface="DejaVu Sans"/>
                        </a:rPr>
                        <a:t>name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chemeClr val="lt1"/>
                          </a:solidFill>
                          <a:uFillTx/>
                          <a:latin typeface="Calibri"/>
                          <a:ea typeface="DejaVu Sans"/>
                        </a:rPr>
                        <a:t>country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London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GB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2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New York City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US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5" name="TextBox 9"/>
          <p:cNvSpPr/>
          <p:nvPr/>
        </p:nvSpPr>
        <p:spPr>
          <a:xfrm>
            <a:off x="846000" y="2014920"/>
            <a:ext cx="19065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1" u="none" strike="noStrike">
                <a:solidFill>
                  <a:srgbClr val="FFC000"/>
                </a:solidFill>
                <a:uFillTx/>
                <a:latin typeface="Calibri"/>
                <a:ea typeface="DejaVu Sans"/>
              </a:rPr>
              <a:t>Table Name: cities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66" name="Picture 8" descr="https://cdn2.iconfinder.com/data/icons/circle-icons-1/64/key-256.png"/>
          <p:cNvPicPr/>
          <p:nvPr/>
        </p:nvPicPr>
        <p:blipFill>
          <a:blip r:embed="rId2">
            <a:biLevel thresh="50000"/>
          </a:blip>
          <a:stretch/>
        </p:blipFill>
        <p:spPr>
          <a:xfrm rot="2462400">
            <a:off x="1686960" y="2477520"/>
            <a:ext cx="257040" cy="257040"/>
          </a:xfrm>
          <a:prstGeom prst="rect">
            <a:avLst/>
          </a:prstGeom>
          <a:ln w="0">
            <a:noFill/>
          </a:ln>
        </p:spPr>
      </p:pic>
      <p:sp>
        <p:nvSpPr>
          <p:cNvPr id="367" name="Rectangle 19"/>
          <p:cNvSpPr/>
          <p:nvPr/>
        </p:nvSpPr>
        <p:spPr>
          <a:xfrm>
            <a:off x="1065240" y="4105080"/>
            <a:ext cx="3943080" cy="130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SELECT * FROM cities;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68" name="Rectangle 20"/>
          <p:cNvSpPr/>
          <p:nvPr/>
        </p:nvSpPr>
        <p:spPr>
          <a:xfrm>
            <a:off x="6091920" y="3776040"/>
            <a:ext cx="6111000" cy="308016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69" name="Rectangle 21"/>
          <p:cNvSpPr/>
          <p:nvPr/>
        </p:nvSpPr>
        <p:spPr>
          <a:xfrm>
            <a:off x="6165360" y="3745080"/>
            <a:ext cx="6049800" cy="161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SELECT * 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FROM cities 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WHERE country = 'GB';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70" name="Rectangle 22"/>
          <p:cNvSpPr/>
          <p:nvPr/>
        </p:nvSpPr>
        <p:spPr>
          <a:xfrm>
            <a:off x="838080" y="1488600"/>
            <a:ext cx="84391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1800" b="1" u="none" strike="noStrike">
                <a:solidFill>
                  <a:srgbClr val="FFFFFF"/>
                </a:solidFill>
                <a:uFillTx/>
                <a:latin typeface="Verdana"/>
                <a:ea typeface="DejaVu Sans"/>
              </a:rPr>
              <a:t>The SELECT statement is used to select data from a database.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71" name="Picture 9"/>
          <p:cNvPicPr/>
          <p:nvPr/>
        </p:nvPicPr>
        <p:blipFill>
          <a:blip r:embed="rId3"/>
          <a:stretch/>
        </p:blipFill>
        <p:spPr>
          <a:xfrm>
            <a:off x="1261800" y="4919040"/>
            <a:ext cx="3820320" cy="1731600"/>
          </a:xfrm>
          <a:prstGeom prst="rect">
            <a:avLst/>
          </a:prstGeom>
          <a:ln w="0">
            <a:noFill/>
          </a:ln>
        </p:spPr>
      </p:pic>
      <p:pic>
        <p:nvPicPr>
          <p:cNvPr id="372" name="Picture 10"/>
          <p:cNvPicPr/>
          <p:nvPr/>
        </p:nvPicPr>
        <p:blipFill>
          <a:blip r:embed="rId4"/>
          <a:stretch/>
        </p:blipFill>
        <p:spPr>
          <a:xfrm>
            <a:off x="6591960" y="4919040"/>
            <a:ext cx="5208480" cy="1572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Update data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75" name="Rectangle 23"/>
          <p:cNvSpPr/>
          <p:nvPr/>
        </p:nvSpPr>
        <p:spPr>
          <a:xfrm>
            <a:off x="0" y="1781640"/>
            <a:ext cx="12190320" cy="507816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76" name="Rectangle 24"/>
          <p:cNvSpPr/>
          <p:nvPr/>
        </p:nvSpPr>
        <p:spPr>
          <a:xfrm>
            <a:off x="180000" y="2782440"/>
            <a:ext cx="1143576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UPDATE cities SET </a:t>
            </a:r>
            <a:r>
              <a:rPr lang="en-GB" sz="32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country='UK' </a:t>
            </a:r>
            <a:r>
              <a:rPr lang="en-GB" sz="32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WHERE </a:t>
            </a:r>
            <a:r>
              <a:rPr lang="en-GB" sz="32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city_id=1</a:t>
            </a:r>
            <a:r>
              <a:rPr lang="en-GB" sz="32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;</a:t>
            </a: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77" name="Rectangle 25"/>
          <p:cNvSpPr/>
          <p:nvPr/>
        </p:nvSpPr>
        <p:spPr>
          <a:xfrm>
            <a:off x="1144080" y="3666960"/>
            <a:ext cx="690732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SQL&gt; SELECT * FROM cities;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   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78" name="Picture 11"/>
          <p:cNvPicPr/>
          <p:nvPr/>
        </p:nvPicPr>
        <p:blipFill>
          <a:blip r:embed="rId2"/>
          <a:stretch/>
        </p:blipFill>
        <p:spPr>
          <a:xfrm>
            <a:off x="2831040" y="4374000"/>
            <a:ext cx="4608360" cy="2238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ctangle 26"/>
          <p:cNvSpPr/>
          <p:nvPr/>
        </p:nvSpPr>
        <p:spPr>
          <a:xfrm>
            <a:off x="0" y="4298760"/>
            <a:ext cx="12190320" cy="259236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Quiz! Let’s create another table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2882880" y="4460760"/>
            <a:ext cx="7276680" cy="2370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2500" lnSpcReduction="19999"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400" b="0" u="none" strike="noStrike">
                <a:solidFill>
                  <a:schemeClr val="accent1">
                    <a:lumMod val="40000"/>
                    <a:lumOff val="60000"/>
                  </a:schemeClr>
                </a:solidFill>
                <a:uFillTx/>
                <a:latin typeface="Consolas"/>
                <a:ea typeface="Verdana"/>
              </a:rPr>
              <a:t>CREATE TABLE </a:t>
            </a:r>
            <a:r>
              <a:rPr lang="en-GB" sz="2400" b="0" u="none" strike="noStrike">
                <a:solidFill>
                  <a:srgbClr val="5DFF31"/>
                </a:solidFill>
                <a:uFillTx/>
                <a:latin typeface="Consolas"/>
                <a:ea typeface="Verdana"/>
              </a:rPr>
              <a:t>writers </a:t>
            </a:r>
            <a:br>
              <a:rPr sz="2400"/>
            </a:br>
            <a:r>
              <a:rPr lang="en-GB" sz="2400" b="0" u="none" strike="noStrike">
                <a:solidFill>
                  <a:srgbClr val="5DFF31"/>
                </a:solidFill>
                <a:uFillTx/>
                <a:latin typeface="Consolas"/>
                <a:ea typeface="Verdana"/>
              </a:rPr>
              <a:t>	</a:t>
            </a:r>
            <a:r>
              <a:rPr lang="en-GB" sz="2400" b="0" u="none" strike="noStrike">
                <a:solidFill>
                  <a:schemeClr val="accent1">
                    <a:lumMod val="40000"/>
                    <a:lumOff val="60000"/>
                  </a:schemeClr>
                </a:solidFill>
                <a:uFillTx/>
                <a:latin typeface="Consolas"/>
                <a:ea typeface="Verdana"/>
              </a:rPr>
              <a:t>(</a:t>
            </a:r>
            <a:br>
              <a:rPr sz="2000"/>
            </a:br>
            <a:r>
              <a:rPr lang="en-GB" sz="2000" b="0" u="none" strike="noStrike">
                <a:solidFill>
                  <a:srgbClr val="5DFF31"/>
                </a:solidFill>
                <a:uFillTx/>
                <a:latin typeface="Consolas"/>
                <a:ea typeface="Verdana"/>
              </a:rPr>
              <a:t>		writer_id </a:t>
            </a:r>
            <a:r>
              <a:rPr lang="en-GB" sz="2400" b="0" u="none" strike="noStrike">
                <a:solidFill>
                  <a:schemeClr val="accent1">
                    <a:lumMod val="40000"/>
                    <a:lumOff val="60000"/>
                  </a:schemeClr>
                </a:solidFill>
                <a:uFillTx/>
                <a:latin typeface="Consolas"/>
                <a:ea typeface="Verdana"/>
              </a:rPr>
              <a:t>INTEGER PRIMARY KEY, </a:t>
            </a:r>
            <a:br>
              <a:rPr sz="2000"/>
            </a:br>
            <a:r>
              <a:rPr lang="en-GB" sz="2000" b="0" u="none" strike="noStrike">
                <a:solidFill>
                  <a:srgbClr val="5DFF31"/>
                </a:solidFill>
                <a:uFillTx/>
                <a:latin typeface="Consolas"/>
                <a:ea typeface="Verdana"/>
              </a:rPr>
              <a:t>		writer_fname </a:t>
            </a:r>
            <a:r>
              <a:rPr lang="en-GB" sz="2400" b="0" u="none" strike="noStrike">
                <a:solidFill>
                  <a:schemeClr val="accent1">
                    <a:lumMod val="40000"/>
                    <a:lumOff val="60000"/>
                  </a:schemeClr>
                </a:solidFill>
                <a:uFillTx/>
                <a:latin typeface="Consolas"/>
                <a:ea typeface="Verdana"/>
              </a:rPr>
              <a:t>VARCHAR(24) NOT NULL, </a:t>
            </a:r>
            <a:br>
              <a:rPr sz="2000"/>
            </a:br>
            <a:r>
              <a:rPr lang="en-GB" sz="2000" b="0" u="none" strike="noStrike">
                <a:solidFill>
                  <a:srgbClr val="5DFF31"/>
                </a:solidFill>
                <a:uFillTx/>
                <a:latin typeface="Consolas"/>
                <a:ea typeface="Verdana"/>
              </a:rPr>
              <a:t>		writer_lname </a:t>
            </a:r>
            <a:r>
              <a:rPr lang="en-GB" sz="2400" b="0" u="none" strike="noStrike">
                <a:solidFill>
                  <a:schemeClr val="accent1">
                    <a:lumMod val="40000"/>
                    <a:lumOff val="60000"/>
                  </a:schemeClr>
                </a:solidFill>
                <a:uFillTx/>
                <a:latin typeface="Consolas"/>
                <a:ea typeface="Verdana"/>
              </a:rPr>
              <a:t>varchar(24) NOT NULL, </a:t>
            </a:r>
            <a:br>
              <a:rPr sz="2000"/>
            </a:br>
            <a:r>
              <a:rPr lang="en-GB" sz="2000" b="0" u="none" strike="noStrike">
                <a:solidFill>
                  <a:srgbClr val="5DFF31"/>
                </a:solidFill>
                <a:uFillTx/>
                <a:latin typeface="Consolas"/>
                <a:ea typeface="Verdana"/>
              </a:rPr>
              <a:t>		writer_gender </a:t>
            </a:r>
            <a:r>
              <a:rPr lang="en-GB" sz="2400" b="0" u="none" strike="noStrike">
                <a:solidFill>
                  <a:schemeClr val="accent1">
                    <a:lumMod val="40000"/>
                    <a:lumOff val="60000"/>
                  </a:schemeClr>
                </a:solidFill>
                <a:uFillTx/>
                <a:latin typeface="Consolas"/>
                <a:ea typeface="Verdana"/>
              </a:rPr>
              <a:t>varchar(1), </a:t>
            </a:r>
            <a:br>
              <a:rPr sz="2000"/>
            </a:br>
            <a:r>
              <a:rPr lang="en-GB" sz="2000" b="0" u="none" strike="noStrike">
                <a:solidFill>
                  <a:srgbClr val="5DFF31"/>
                </a:solidFill>
                <a:uFillTx/>
                <a:latin typeface="Consolas"/>
                <a:ea typeface="Verdana"/>
              </a:rPr>
              <a:t>		writer_birth_year </a:t>
            </a:r>
            <a:r>
              <a:rPr lang="en-GB" sz="2400" b="0" u="none" strike="noStrike">
                <a:solidFill>
                  <a:schemeClr val="accent1">
                    <a:lumMod val="40000"/>
                    <a:lumOff val="60000"/>
                  </a:schemeClr>
                </a:solidFill>
                <a:uFillTx/>
                <a:latin typeface="Consolas"/>
                <a:ea typeface="Verdana"/>
              </a:rPr>
              <a:t>INTEGER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GB" sz="2000" b="0" u="none" strike="noStrike">
                <a:solidFill>
                  <a:srgbClr val="5DFF31"/>
                </a:solidFill>
                <a:uFillTx/>
                <a:latin typeface="Consolas"/>
                <a:ea typeface="Verdana"/>
              </a:rPr>
              <a:t>	</a:t>
            </a:r>
            <a:r>
              <a:rPr lang="en-GB" sz="2400" b="0" u="none" strike="noStrike">
                <a:solidFill>
                  <a:schemeClr val="accent1">
                    <a:lumMod val="40000"/>
                    <a:lumOff val="60000"/>
                  </a:schemeClr>
                </a:solidFill>
                <a:uFillTx/>
                <a:latin typeface="Consolas"/>
                <a:ea typeface="Verdana"/>
              </a:rPr>
              <a:t>);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382" name="Content Placeholder 5"/>
          <p:cNvGraphicFramePr/>
          <p:nvPr/>
        </p:nvGraphicFramePr>
        <p:xfrm>
          <a:off x="60120" y="2097000"/>
          <a:ext cx="12071880" cy="1994760"/>
        </p:xfrm>
        <a:graphic>
          <a:graphicData uri="http://schemas.openxmlformats.org/drawingml/2006/table">
            <a:tbl>
              <a:tblPr/>
              <a:tblGrid>
                <a:gridCol w="2053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8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3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7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38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15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writer_id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writer_fname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writer_lname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writer_gender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writer_birth_year</a:t>
                      </a:r>
                      <a:endParaRPr lang="en-GB" sz="18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100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Agatha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Christie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F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1890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101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J.R.R.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1892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102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Charles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Dickens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1812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103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J.K.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Rowling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F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8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1965</a:t>
                      </a:r>
                      <a:endParaRPr lang="en-GB" sz="18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83" name="Picture 12" descr="https://cdn2.iconfinder.com/data/icons/circle-icons-1/64/key-256.png"/>
          <p:cNvPicPr/>
          <p:nvPr/>
        </p:nvPicPr>
        <p:blipFill>
          <a:blip r:embed="rId2">
            <a:biLevel thresh="50000"/>
          </a:blip>
          <a:stretch/>
        </p:blipFill>
        <p:spPr>
          <a:xfrm rot="2462400">
            <a:off x="1591200" y="2246760"/>
            <a:ext cx="257040" cy="257040"/>
          </a:xfrm>
          <a:prstGeom prst="rect">
            <a:avLst/>
          </a:prstGeom>
          <a:ln w="0">
            <a:noFill/>
          </a:ln>
        </p:spPr>
      </p:pic>
      <p:sp>
        <p:nvSpPr>
          <p:cNvPr id="384" name="TextBox 10"/>
          <p:cNvSpPr/>
          <p:nvPr/>
        </p:nvSpPr>
        <p:spPr>
          <a:xfrm>
            <a:off x="3682440" y="1321200"/>
            <a:ext cx="17823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1800" b="0" u="none" strike="noStrike">
                <a:solidFill>
                  <a:srgbClr val="FFFF00"/>
                </a:solidFill>
                <a:uFillTx/>
                <a:latin typeface="Calibri"/>
                <a:ea typeface="DejaVu Sans"/>
              </a:rPr>
              <a:t>Cannot be empty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cxnSp>
        <p:nvCxnSpPr>
          <p:cNvPr id="385" name="Straight Arrow Connector 3"/>
          <p:cNvCxnSpPr>
            <a:stCxn id="384" idx="2"/>
          </p:cNvCxnSpPr>
          <p:nvPr/>
        </p:nvCxnSpPr>
        <p:spPr>
          <a:xfrm>
            <a:off x="4573440" y="1685160"/>
            <a:ext cx="906120" cy="354960"/>
          </a:xfrm>
          <a:prstGeom prst="straightConnector1">
            <a:avLst/>
          </a:prstGeom>
          <a:ln w="0">
            <a:solidFill>
              <a:srgbClr val="FFC000"/>
            </a:solidFill>
            <a:tailEnd type="triangle" w="med" len="med"/>
          </a:ln>
        </p:spPr>
      </p:cxnSp>
      <p:cxnSp>
        <p:nvCxnSpPr>
          <p:cNvPr id="386" name="Straight Arrow Connector 4"/>
          <p:cNvCxnSpPr>
            <a:stCxn id="384" idx="2"/>
          </p:cNvCxnSpPr>
          <p:nvPr/>
        </p:nvCxnSpPr>
        <p:spPr>
          <a:xfrm flipH="1">
            <a:off x="3795840" y="1685160"/>
            <a:ext cx="777960" cy="308160"/>
          </a:xfrm>
          <a:prstGeom prst="straightConnector1">
            <a:avLst/>
          </a:prstGeom>
          <a:ln w="0">
            <a:solidFill>
              <a:srgbClr val="FFC000"/>
            </a:solidFill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1000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1000" fill="hold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1000"/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ctangle 4"/>
          <p:cNvSpPr/>
          <p:nvPr/>
        </p:nvSpPr>
        <p:spPr>
          <a:xfrm>
            <a:off x="3960" y="0"/>
            <a:ext cx="12186360" cy="16171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Data organisation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85500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Structured data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Clearly defined data types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A data model (called schema) defines the data	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Data type (e.g. integer), data format (e.g. +44 (079) 444 4444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Data model defines rules and constraints!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E.g. salary should be &gt;0, first name cannot be empty etc.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Unstructured data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Internal structure is not pre defined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There is no data model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1000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8" dur="1000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9" dur="1000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1000" fill="hold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1000"/>
                                        <p:tgtEl>
                                          <p:spTgt spid="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" dur="1000" fill="hold"/>
                                        <p:tgtEl>
                                          <p:spTgt spid="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2" dur="1000"/>
                                        <p:tgtEl>
                                          <p:spTgt spid="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3" dur="1000" fill="hold"/>
                                        <p:tgtEl>
                                          <p:spTgt spid="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1000" fill="hold"/>
                                        <p:tgtEl>
                                          <p:spTgt spid="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9" dur="1000"/>
                                        <p:tgtEl>
                                          <p:spTgt spid="2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0" dur="1000" fill="hold"/>
                                        <p:tgtEl>
                                          <p:spTgt spid="2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" dur="1000" fill="hold"/>
                                        <p:tgtEl>
                                          <p:spTgt spid="2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Insert data by the row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9" name="Rectangle 27"/>
          <p:cNvSpPr/>
          <p:nvPr/>
        </p:nvSpPr>
        <p:spPr>
          <a:xfrm>
            <a:off x="0" y="1781640"/>
            <a:ext cx="12190320" cy="507816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90" name="Rectangle 28"/>
          <p:cNvSpPr/>
          <p:nvPr/>
        </p:nvSpPr>
        <p:spPr>
          <a:xfrm>
            <a:off x="546120" y="2278800"/>
            <a:ext cx="11435760" cy="405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FFC000"/>
                </a:solidFill>
                <a:uFillTx/>
                <a:latin typeface="Consolas"/>
                <a:ea typeface="DejaVu Sans"/>
              </a:rPr>
              <a:t>INSERT INTO </a:t>
            </a:r>
            <a:r>
              <a:rPr lang="en-GB" sz="20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WRITERS (WRITER_ID, WRITER_FNAME, WRITER_LNAME, WRITER_GENDER, WRITER_BIRTH_YEAR) 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000000"/>
                </a:solidFill>
                <a:uFillTx/>
                <a:latin typeface="Consolas"/>
                <a:ea typeface="DejaVu Sans"/>
              </a:rPr>
              <a:t>	</a:t>
            </a:r>
            <a:r>
              <a:rPr lang="en-GB" sz="20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VALUES</a:t>
            </a:r>
            <a:r>
              <a:rPr lang="en-GB" sz="2000" b="0" u="none" strike="noStrike">
                <a:solidFill>
                  <a:srgbClr val="000000"/>
                </a:solidFill>
                <a:uFillTx/>
                <a:latin typeface="Consolas"/>
                <a:ea typeface="DejaVu Sans"/>
              </a:rPr>
              <a:t> </a:t>
            </a:r>
            <a:r>
              <a:rPr lang="en-GB" sz="20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(100, 'AGATHA','CHRISTIE','F',1890)</a:t>
            </a:r>
            <a:r>
              <a:rPr lang="en-GB" sz="20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;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FFC000"/>
                </a:solidFill>
                <a:uFillTx/>
                <a:latin typeface="Consolas"/>
                <a:ea typeface="DejaVu Sans"/>
              </a:rPr>
              <a:t>INSERT INTO </a:t>
            </a:r>
            <a:r>
              <a:rPr lang="en-GB" sz="20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WRITERS (WRITER_ID, WRITER_FNAME, WRITER_LNAME, WRITER_GENDER, WRITER_BIRTH_YEAR) 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000000"/>
                </a:solidFill>
                <a:uFillTx/>
                <a:latin typeface="Consolas"/>
                <a:ea typeface="DejaVu Sans"/>
              </a:rPr>
              <a:t>	</a:t>
            </a:r>
            <a:r>
              <a:rPr lang="en-GB" sz="20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VALUES</a:t>
            </a:r>
            <a:r>
              <a:rPr lang="en-GB" sz="2000" b="0" u="none" strike="noStrike">
                <a:solidFill>
                  <a:srgbClr val="000000"/>
                </a:solidFill>
                <a:uFillTx/>
                <a:latin typeface="Consolas"/>
                <a:ea typeface="DejaVu Sans"/>
              </a:rPr>
              <a:t>  </a:t>
            </a:r>
            <a:r>
              <a:rPr lang="en-GB" sz="20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(101, 'J.R.R.','TOLKIEN','M',1892)</a:t>
            </a:r>
            <a:r>
              <a:rPr lang="en-GB" sz="20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;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FFC000"/>
                </a:solidFill>
                <a:uFillTx/>
                <a:latin typeface="Consolas"/>
                <a:ea typeface="DejaVu Sans"/>
              </a:rPr>
              <a:t>INSERT INTO </a:t>
            </a:r>
            <a:r>
              <a:rPr lang="en-GB" sz="20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WRITERS (WRITER_ID, WRITER_FNAME, WRITER_LNAME, WRITER_GENDER, WRITER_BIRTH_YEAR) 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000000"/>
                </a:solidFill>
                <a:uFillTx/>
                <a:latin typeface="Consolas"/>
                <a:ea typeface="DejaVu Sans"/>
              </a:rPr>
              <a:t>	</a:t>
            </a:r>
            <a:r>
              <a:rPr lang="en-GB" sz="20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VALUES</a:t>
            </a:r>
            <a:r>
              <a:rPr lang="en-GB" sz="2000" b="0" u="none" strike="noStrike">
                <a:solidFill>
                  <a:srgbClr val="000000"/>
                </a:solidFill>
                <a:uFillTx/>
                <a:latin typeface="Consolas"/>
                <a:ea typeface="DejaVu Sans"/>
              </a:rPr>
              <a:t>  </a:t>
            </a:r>
            <a:r>
              <a:rPr lang="en-GB" sz="20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(105, 'Rowland','Atkinson', NULL, NULL)</a:t>
            </a:r>
            <a:r>
              <a:rPr lang="en-GB" sz="20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;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3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3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3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3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3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3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Insert several rows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3" name="Rectangle 29"/>
          <p:cNvSpPr/>
          <p:nvPr/>
        </p:nvSpPr>
        <p:spPr>
          <a:xfrm>
            <a:off x="0" y="1781640"/>
            <a:ext cx="12190320" cy="507816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94" name="Rectangle 30"/>
          <p:cNvSpPr/>
          <p:nvPr/>
        </p:nvSpPr>
        <p:spPr>
          <a:xfrm>
            <a:off x="554760" y="2278800"/>
            <a:ext cx="11435760" cy="258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FFC000"/>
                </a:solidFill>
                <a:uFillTx/>
                <a:latin typeface="Consolas"/>
                <a:ea typeface="DejaVu Sans"/>
              </a:rPr>
              <a:t>INSERT INTO </a:t>
            </a:r>
            <a:r>
              <a:rPr lang="en-GB" sz="24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writers (writer_id, writer_fname, writer_lname, writer_gender, writer_birth_year) 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000000"/>
                </a:solidFill>
                <a:uFillTx/>
                <a:latin typeface="Consolas"/>
                <a:ea typeface="DejaVu Sans"/>
              </a:rPr>
              <a:t>	</a:t>
            </a:r>
            <a:r>
              <a:rPr lang="en-GB" sz="24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VALUES </a:t>
            </a:r>
            <a:r>
              <a:rPr lang="en-GB" sz="24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(100, 'Agatha','Christie','F',1890)</a:t>
            </a:r>
            <a:r>
              <a:rPr lang="en-GB" sz="24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,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	       </a:t>
            </a:r>
            <a:r>
              <a:rPr lang="en-GB" sz="24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(101, 'J.R.R.','Tolkien','M',1892)</a:t>
            </a:r>
            <a:r>
              <a:rPr lang="en-GB" sz="24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,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             </a:t>
            </a:r>
            <a:r>
              <a:rPr lang="fr-FR" sz="24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(102, 'Charles','Dickens','M',1812),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4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             </a:t>
            </a:r>
            <a:r>
              <a:rPr lang="fr-FR" sz="24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(103,'J.K.', 'Rowling','F',1965)</a:t>
            </a:r>
            <a:r>
              <a:rPr lang="fr-FR" sz="24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;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95" name="Picture 13"/>
          <p:cNvPicPr/>
          <p:nvPr/>
        </p:nvPicPr>
        <p:blipFill>
          <a:blip r:embed="rId2"/>
          <a:stretch/>
        </p:blipFill>
        <p:spPr>
          <a:xfrm>
            <a:off x="699480" y="4781160"/>
            <a:ext cx="4650120" cy="608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Quiz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lnSpcReduction="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Let us assume that we have a </a:t>
            </a:r>
            <a:r>
              <a:rPr lang="en-GB" sz="2800" b="1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customers</a:t>
            </a:r>
            <a:r>
              <a:rPr lang="en-GB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 table</a:t>
            </a: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Identify the customers primary key</a:t>
            </a: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What is the data type of </a:t>
            </a:r>
            <a:r>
              <a:rPr lang="en-GB" sz="2800" b="1" u="none" strike="noStrike" dirty="0" err="1">
                <a:solidFill>
                  <a:srgbClr val="FFFFFF"/>
                </a:solidFill>
                <a:uFillTx/>
                <a:latin typeface="Verdana"/>
                <a:ea typeface="Verdana"/>
              </a:rPr>
              <a:t>CustomerName</a:t>
            </a:r>
            <a:r>
              <a:rPr lang="en-GB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?</a:t>
            </a: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What is the data type of </a:t>
            </a:r>
            <a:r>
              <a:rPr lang="en-GB" sz="2800" b="1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Address</a:t>
            </a:r>
            <a:r>
              <a:rPr lang="en-GB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?</a:t>
            </a: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98" name="Picture 14"/>
          <p:cNvPicPr/>
          <p:nvPr/>
        </p:nvPicPr>
        <p:blipFill>
          <a:blip r:embed="rId2"/>
          <a:stretch/>
        </p:blipFill>
        <p:spPr>
          <a:xfrm>
            <a:off x="875520" y="2461320"/>
            <a:ext cx="6058080" cy="2030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Quiz solution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81296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2500" lnSpcReduction="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Let us assume that we have a </a:t>
            </a:r>
            <a:r>
              <a:rPr lang="en-GB" sz="2800" b="1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customers</a:t>
            </a: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 table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Identify the customers primary key: </a:t>
            </a:r>
            <a:r>
              <a:rPr lang="en-GB" sz="2800" b="0" u="none" strike="noStrike">
                <a:solidFill>
                  <a:srgbClr val="FFC000"/>
                </a:solidFill>
                <a:uFillTx/>
                <a:latin typeface="Verdana"/>
                <a:ea typeface="Verdana"/>
              </a:rPr>
              <a:t>CustomerID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What is the data type of </a:t>
            </a:r>
            <a:r>
              <a:rPr lang="en-GB" sz="2800" b="1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CustomerName</a:t>
            </a: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?   </a:t>
            </a:r>
            <a:r>
              <a:rPr lang="en-GB" sz="2800" b="0" u="none" strike="noStrike">
                <a:solidFill>
                  <a:srgbClr val="FFC000"/>
                </a:solidFill>
                <a:uFillTx/>
                <a:latin typeface="Verdana"/>
                <a:ea typeface="Verdana"/>
              </a:rPr>
              <a:t>VARCHAR(25)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What is the data type of </a:t>
            </a:r>
            <a:r>
              <a:rPr lang="en-GB" sz="2800" b="1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Address</a:t>
            </a: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?   </a:t>
            </a:r>
            <a:r>
              <a:rPr lang="en-GB" sz="2800" b="0" u="none" strike="noStrike">
                <a:solidFill>
                  <a:srgbClr val="FFC000"/>
                </a:solidFill>
                <a:uFillTx/>
                <a:latin typeface="Verdana"/>
                <a:ea typeface="Verdana"/>
              </a:rPr>
              <a:t>TEXT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01" name="Picture 15"/>
          <p:cNvPicPr/>
          <p:nvPr/>
        </p:nvPicPr>
        <p:blipFill>
          <a:blip r:embed="rId2"/>
          <a:stretch/>
        </p:blipFill>
        <p:spPr>
          <a:xfrm>
            <a:off x="915120" y="2531880"/>
            <a:ext cx="5612040" cy="1880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238680" y="247680"/>
            <a:ext cx="1161864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Select data using WHERE clause to filter records</a:t>
            </a:r>
            <a:endParaRPr lang="en-GB" sz="36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04" name="Rectangle 31"/>
          <p:cNvSpPr/>
          <p:nvPr/>
        </p:nvSpPr>
        <p:spPr>
          <a:xfrm>
            <a:off x="0" y="1573200"/>
            <a:ext cx="12190320" cy="528300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05" name="Rectangle 32"/>
          <p:cNvSpPr/>
          <p:nvPr/>
        </p:nvSpPr>
        <p:spPr>
          <a:xfrm>
            <a:off x="238680" y="1548720"/>
            <a:ext cx="11435760" cy="13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8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SELECT </a:t>
            </a:r>
            <a:r>
              <a:rPr lang="en-GB" sz="28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writer_fname, writer_lname 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8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FROM </a:t>
            </a:r>
            <a:r>
              <a:rPr lang="en-GB" sz="28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writers</a:t>
            </a:r>
            <a:r>
              <a:rPr lang="en-GB" sz="28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 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8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WHERE </a:t>
            </a:r>
            <a:r>
              <a:rPr lang="en-GB" sz="28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writer_gender = 'F' AND country = ‘UK’</a:t>
            </a:r>
            <a:r>
              <a:rPr lang="en-GB" sz="28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;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06" name="Picture 16"/>
          <p:cNvPicPr/>
          <p:nvPr/>
        </p:nvPicPr>
        <p:blipFill>
          <a:blip r:embed="rId2"/>
          <a:stretch/>
        </p:blipFill>
        <p:spPr>
          <a:xfrm>
            <a:off x="5704560" y="5363280"/>
            <a:ext cx="6318360" cy="13474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407" name="Content Placeholder 6"/>
          <p:cNvGraphicFramePr/>
          <p:nvPr/>
        </p:nvGraphicFramePr>
        <p:xfrm>
          <a:off x="2589120" y="2928960"/>
          <a:ext cx="6861240" cy="1767720"/>
        </p:xfrm>
        <a:graphic>
          <a:graphicData uri="http://schemas.openxmlformats.org/drawingml/2006/table">
            <a:tbl>
              <a:tblPr/>
              <a:tblGrid>
                <a:gridCol w="1235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1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6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writer_id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writer_fname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writer_lname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writer_gender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writer_birth_year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Agatha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Christie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F </a:t>
                      </a: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uFillTx/>
                          <a:latin typeface="Calibri"/>
                          <a:ea typeface="DejaVu Sans"/>
                        </a:rPr>
                        <a:t>         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1890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101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J.R.R.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1892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Charles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Dickens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1812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103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J.K.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Rowling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F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1965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8" name="Rectangle: Rounded Corners 5"/>
          <p:cNvSpPr/>
          <p:nvPr/>
        </p:nvSpPr>
        <p:spPr>
          <a:xfrm>
            <a:off x="3865680" y="3391920"/>
            <a:ext cx="2545920" cy="229320"/>
          </a:xfrm>
          <a:prstGeom prst="roundRect">
            <a:avLst>
              <a:gd name="adj" fmla="val 16667"/>
            </a:avLst>
          </a:prstGeom>
          <a:solidFill>
            <a:srgbClr val="FFFF66">
              <a:alpha val="33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09" name="Rectangle: Rounded Corners 6"/>
          <p:cNvSpPr/>
          <p:nvPr/>
        </p:nvSpPr>
        <p:spPr>
          <a:xfrm>
            <a:off x="3881520" y="4425420"/>
            <a:ext cx="2409840" cy="229320"/>
          </a:xfrm>
          <a:prstGeom prst="roundRect">
            <a:avLst>
              <a:gd name="adj" fmla="val 16667"/>
            </a:avLst>
          </a:prstGeom>
          <a:solidFill>
            <a:srgbClr val="FFFF66">
              <a:alpha val="33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10" name="Rectangle: Rounded Corners 7"/>
          <p:cNvSpPr/>
          <p:nvPr/>
        </p:nvSpPr>
        <p:spPr>
          <a:xfrm>
            <a:off x="6533280" y="3391920"/>
            <a:ext cx="990000" cy="211680"/>
          </a:xfrm>
          <a:prstGeom prst="roundRect">
            <a:avLst>
              <a:gd name="adj" fmla="val 16667"/>
            </a:avLst>
          </a:prstGeom>
          <a:solidFill>
            <a:srgbClr val="FF6600">
              <a:alpha val="32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11" name="Rectangle: Rounded Corners 8"/>
          <p:cNvSpPr/>
          <p:nvPr/>
        </p:nvSpPr>
        <p:spPr>
          <a:xfrm>
            <a:off x="6533280" y="4425420"/>
            <a:ext cx="990000" cy="211680"/>
          </a:xfrm>
          <a:prstGeom prst="roundRect">
            <a:avLst>
              <a:gd name="adj" fmla="val 16667"/>
            </a:avLst>
          </a:prstGeom>
          <a:solidFill>
            <a:srgbClr val="FF6600">
              <a:alpha val="32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180000" y="157680"/>
            <a:ext cx="1201032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0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Select data using WHERE clause</a:t>
            </a:r>
            <a:br>
              <a:rPr sz="4000"/>
            </a:br>
            <a:r>
              <a:rPr lang="en-US" sz="40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to filter records cont.</a:t>
            </a:r>
            <a:endParaRPr lang="en-GB" sz="4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14" name="Rectangle 33"/>
          <p:cNvSpPr/>
          <p:nvPr/>
        </p:nvSpPr>
        <p:spPr>
          <a:xfrm>
            <a:off x="0" y="1483200"/>
            <a:ext cx="12190320" cy="537624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15" name="Rectangle 34"/>
          <p:cNvSpPr/>
          <p:nvPr/>
        </p:nvSpPr>
        <p:spPr>
          <a:xfrm>
            <a:off x="265680" y="1505880"/>
            <a:ext cx="11435760" cy="109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2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SELECT </a:t>
            </a:r>
            <a:r>
              <a:rPr lang="en-GB" sz="22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writer_fname, writer_lname </a:t>
            </a:r>
            <a:endParaRPr lang="en-GB" sz="2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2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FROM </a:t>
            </a:r>
            <a:r>
              <a:rPr lang="en-GB" sz="22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writers</a:t>
            </a:r>
            <a:r>
              <a:rPr lang="en-GB" sz="22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 </a:t>
            </a:r>
            <a:endParaRPr lang="en-GB" sz="22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2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WHERE </a:t>
            </a:r>
            <a:r>
              <a:rPr lang="en-GB" sz="22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writer_birth_year&lt;1900;</a:t>
            </a:r>
            <a:endParaRPr lang="en-GB" sz="2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16" name="Picture 17"/>
          <p:cNvPicPr/>
          <p:nvPr/>
        </p:nvPicPr>
        <p:blipFill>
          <a:blip r:embed="rId2"/>
          <a:stretch/>
        </p:blipFill>
        <p:spPr>
          <a:xfrm>
            <a:off x="1709640" y="4607640"/>
            <a:ext cx="9385200" cy="20905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417" name="Content Placeholder 7"/>
          <p:cNvGraphicFramePr/>
          <p:nvPr/>
        </p:nvGraphicFramePr>
        <p:xfrm>
          <a:off x="2665080" y="2642040"/>
          <a:ext cx="6861240" cy="1767720"/>
        </p:xfrm>
        <a:graphic>
          <a:graphicData uri="http://schemas.openxmlformats.org/drawingml/2006/table">
            <a:tbl>
              <a:tblPr/>
              <a:tblGrid>
                <a:gridCol w="1235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1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6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writer_id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writer_fname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writer_lname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writer_gender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writer_birth_year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Agatha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Christie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F </a:t>
                      </a: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uFillTx/>
                          <a:latin typeface="Calibri"/>
                          <a:ea typeface="DejaVu Sans"/>
                        </a:rPr>
                        <a:t>         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1890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101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J.R.R.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1892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Charles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Dickens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1812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103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J.K.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Rowling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F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1965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8" name="Rectangle: Rounded Corners 1"/>
          <p:cNvSpPr/>
          <p:nvPr/>
        </p:nvSpPr>
        <p:spPr>
          <a:xfrm>
            <a:off x="3881520" y="3067200"/>
            <a:ext cx="2622240" cy="310320"/>
          </a:xfrm>
          <a:prstGeom prst="roundRect">
            <a:avLst>
              <a:gd name="adj" fmla="val 16667"/>
            </a:avLst>
          </a:prstGeom>
          <a:solidFill>
            <a:srgbClr val="FFFF66">
              <a:alpha val="33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19" name="Rectangle: Rounded Corners 2"/>
          <p:cNvSpPr/>
          <p:nvPr/>
        </p:nvSpPr>
        <p:spPr>
          <a:xfrm>
            <a:off x="3881520" y="3392280"/>
            <a:ext cx="2622240" cy="310320"/>
          </a:xfrm>
          <a:prstGeom prst="roundRect">
            <a:avLst>
              <a:gd name="adj" fmla="val 16667"/>
            </a:avLst>
          </a:prstGeom>
          <a:solidFill>
            <a:srgbClr val="FFFF66">
              <a:alpha val="33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20" name="Rectangle: Rounded Corners 3"/>
          <p:cNvSpPr/>
          <p:nvPr/>
        </p:nvSpPr>
        <p:spPr>
          <a:xfrm>
            <a:off x="3881520" y="3717720"/>
            <a:ext cx="2622240" cy="310320"/>
          </a:xfrm>
          <a:prstGeom prst="roundRect">
            <a:avLst>
              <a:gd name="adj" fmla="val 16667"/>
            </a:avLst>
          </a:prstGeom>
          <a:solidFill>
            <a:srgbClr val="FFFF66">
              <a:alpha val="33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21" name="Rectangle: Rounded Corners 4"/>
          <p:cNvSpPr/>
          <p:nvPr/>
        </p:nvSpPr>
        <p:spPr>
          <a:xfrm>
            <a:off x="7971480" y="3092040"/>
            <a:ext cx="990000" cy="910800"/>
          </a:xfrm>
          <a:prstGeom prst="roundRect">
            <a:avLst>
              <a:gd name="adj" fmla="val 16667"/>
            </a:avLst>
          </a:prstGeom>
          <a:solidFill>
            <a:srgbClr val="FF6600">
              <a:alpha val="32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838080" y="18432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Select data using where and logical condition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24" name="Rectangle 35"/>
          <p:cNvSpPr/>
          <p:nvPr/>
        </p:nvSpPr>
        <p:spPr>
          <a:xfrm>
            <a:off x="0" y="1552680"/>
            <a:ext cx="12190320" cy="530712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25" name="Rectangle 36"/>
          <p:cNvSpPr/>
          <p:nvPr/>
        </p:nvSpPr>
        <p:spPr>
          <a:xfrm>
            <a:off x="151200" y="1627200"/>
            <a:ext cx="11435760" cy="155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SELECT </a:t>
            </a:r>
            <a:r>
              <a:rPr lang="en-GB" sz="32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writer_fname, writer_lname, writer_birth_year </a:t>
            </a:r>
            <a:r>
              <a:rPr lang="en-GB" sz="32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FROM </a:t>
            </a:r>
            <a:r>
              <a:rPr lang="en-GB" sz="32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writers</a:t>
            </a:r>
            <a:r>
              <a:rPr lang="en-GB" sz="32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 WHERE </a:t>
            </a:r>
            <a:r>
              <a:rPr lang="en-GB" sz="32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writer_birth_year&gt;1900 </a:t>
            </a:r>
            <a:r>
              <a:rPr lang="en-GB" sz="32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AND</a:t>
            </a:r>
            <a:r>
              <a:rPr lang="en-GB" sz="32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 writer_gender='F'</a:t>
            </a:r>
            <a:r>
              <a:rPr lang="en-GB" sz="32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;</a:t>
            </a: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426" name="Content Placeholder 8"/>
          <p:cNvGraphicFramePr/>
          <p:nvPr/>
        </p:nvGraphicFramePr>
        <p:xfrm>
          <a:off x="2598480" y="3348000"/>
          <a:ext cx="6861240" cy="1767720"/>
        </p:xfrm>
        <a:graphic>
          <a:graphicData uri="http://schemas.openxmlformats.org/drawingml/2006/table">
            <a:tbl>
              <a:tblPr/>
              <a:tblGrid>
                <a:gridCol w="1235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1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6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writer_id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writer_fname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writer_lname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writer_gender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writer_birth_year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Agatha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Christie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F </a:t>
                      </a: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uFillTx/>
                          <a:latin typeface="Calibri"/>
                          <a:ea typeface="DejaVu Sans"/>
                        </a:rPr>
                        <a:t>         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1890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101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J.R.R.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 dirty="0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 dirty="0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1892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Charles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Dickens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1812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103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J.K.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Rowling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F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 dirty="0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1965</a:t>
                      </a:r>
                      <a:endParaRPr lang="en-GB" sz="1600" b="0" u="none" strike="noStrike" dirty="0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27" name="Picture 18"/>
          <p:cNvPicPr/>
          <p:nvPr/>
        </p:nvPicPr>
        <p:blipFill>
          <a:blip r:embed="rId2"/>
          <a:stretch/>
        </p:blipFill>
        <p:spPr>
          <a:xfrm>
            <a:off x="790560" y="5211720"/>
            <a:ext cx="10342440" cy="1550880"/>
          </a:xfrm>
          <a:prstGeom prst="rect">
            <a:avLst/>
          </a:prstGeom>
          <a:ln w="0">
            <a:noFill/>
          </a:ln>
        </p:spPr>
      </p:pic>
      <p:sp>
        <p:nvSpPr>
          <p:cNvPr id="428" name="Rectangle: Rounded Corners 11"/>
          <p:cNvSpPr/>
          <p:nvPr/>
        </p:nvSpPr>
        <p:spPr>
          <a:xfrm>
            <a:off x="7942680" y="4801680"/>
            <a:ext cx="990000" cy="262080"/>
          </a:xfrm>
          <a:prstGeom prst="roundRect">
            <a:avLst>
              <a:gd name="adj" fmla="val 16667"/>
            </a:avLst>
          </a:prstGeom>
          <a:solidFill>
            <a:srgbClr val="FFFF66">
              <a:alpha val="33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29" name="Rectangle: Rounded Corners 12"/>
          <p:cNvSpPr/>
          <p:nvPr/>
        </p:nvSpPr>
        <p:spPr>
          <a:xfrm>
            <a:off x="3886200" y="4801680"/>
            <a:ext cx="2417400" cy="281880"/>
          </a:xfrm>
          <a:prstGeom prst="roundRect">
            <a:avLst>
              <a:gd name="adj" fmla="val 16667"/>
            </a:avLst>
          </a:prstGeom>
          <a:solidFill>
            <a:srgbClr val="FFFF66">
              <a:alpha val="33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30" name="Rectangle: Rounded Corners 13"/>
          <p:cNvSpPr/>
          <p:nvPr/>
        </p:nvSpPr>
        <p:spPr>
          <a:xfrm>
            <a:off x="6496560" y="4801680"/>
            <a:ext cx="990000" cy="262080"/>
          </a:xfrm>
          <a:prstGeom prst="roundRect">
            <a:avLst>
              <a:gd name="adj" fmla="val 16667"/>
            </a:avLst>
          </a:prstGeom>
          <a:solidFill>
            <a:srgbClr val="FF6600">
              <a:alpha val="32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Quiz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Select the "CustomerName" and "City" columns from the "Customers" table.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Select all the data from customer name, address and city for customers living in Berlin.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33" name="Picture 19"/>
          <p:cNvPicPr/>
          <p:nvPr/>
        </p:nvPicPr>
        <p:blipFill>
          <a:blip r:embed="rId2"/>
          <a:stretch/>
        </p:blipFill>
        <p:spPr>
          <a:xfrm>
            <a:off x="939960" y="3843360"/>
            <a:ext cx="6377040" cy="2727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A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Quiz solution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Select the "CustomerName" and "City" columns from the "Customers" table.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514440" indent="-51444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lang="en-GB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Select all the data from customer name, address and city for customers living in Berlin.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36" name="Picture 20"/>
          <p:cNvPicPr/>
          <p:nvPr/>
        </p:nvPicPr>
        <p:blipFill>
          <a:blip r:embed="rId2"/>
          <a:stretch/>
        </p:blipFill>
        <p:spPr>
          <a:xfrm>
            <a:off x="687960" y="3913920"/>
            <a:ext cx="4619880" cy="1975680"/>
          </a:xfrm>
          <a:prstGeom prst="rect">
            <a:avLst/>
          </a:prstGeom>
          <a:ln w="0">
            <a:noFill/>
          </a:ln>
        </p:spPr>
      </p:pic>
      <p:sp>
        <p:nvSpPr>
          <p:cNvPr id="437" name="TextBox 11"/>
          <p:cNvSpPr/>
          <p:nvPr/>
        </p:nvSpPr>
        <p:spPr>
          <a:xfrm>
            <a:off x="5570280" y="3913920"/>
            <a:ext cx="662004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1800" b="1" u="none" strike="noStrike">
                <a:solidFill>
                  <a:srgbClr val="FFC000"/>
                </a:solidFill>
                <a:uFillTx/>
                <a:latin typeface="Consolas"/>
                <a:ea typeface="DejaVu Sans"/>
              </a:rPr>
              <a:t>1. SELECT CustomerName, City FROM customers;</a:t>
            </a:r>
            <a:br>
              <a:rPr sz="1800"/>
            </a:b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38" name="TextBox 12"/>
          <p:cNvSpPr/>
          <p:nvPr/>
        </p:nvSpPr>
        <p:spPr>
          <a:xfrm>
            <a:off x="5570280" y="4804920"/>
            <a:ext cx="668628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1800" b="1" u="none" strike="noStrike">
                <a:solidFill>
                  <a:srgbClr val="FFC000"/>
                </a:solidFill>
                <a:uFillTx/>
                <a:latin typeface="Consolas"/>
                <a:ea typeface="DejaVu Sans"/>
              </a:rPr>
              <a:t>2. SELECT CustomerName, Address FROM customers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1800" b="1" u="none" strike="noStrike">
                <a:solidFill>
                  <a:srgbClr val="FFC000"/>
                </a:solidFill>
                <a:uFillTx/>
                <a:latin typeface="Consolas"/>
                <a:ea typeface="DejaVu Sans"/>
              </a:rPr>
              <a:t>   WHERE City=‘Berlin’;</a:t>
            </a:r>
            <a:br>
              <a:rPr sz="1800"/>
            </a:b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Count data using count function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41" name="Rectangle 37"/>
          <p:cNvSpPr/>
          <p:nvPr/>
        </p:nvSpPr>
        <p:spPr>
          <a:xfrm>
            <a:off x="0" y="1781640"/>
            <a:ext cx="12190320" cy="507816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42" name="Rectangle 38"/>
          <p:cNvSpPr/>
          <p:nvPr/>
        </p:nvSpPr>
        <p:spPr>
          <a:xfrm>
            <a:off x="160920" y="1809720"/>
            <a:ext cx="11435760" cy="127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SELECT COUNT(</a:t>
            </a:r>
            <a:r>
              <a:rPr lang="en-GB" sz="26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writer_gender</a:t>
            </a: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) </a:t>
            </a:r>
            <a:endParaRPr lang="en-GB" sz="2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FROM </a:t>
            </a:r>
            <a:r>
              <a:rPr lang="en-GB" sz="26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writers</a:t>
            </a: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 </a:t>
            </a:r>
            <a:endParaRPr lang="en-GB" sz="2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WHERE </a:t>
            </a:r>
            <a:r>
              <a:rPr lang="en-GB" sz="26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writer_birth_year&gt;1900</a:t>
            </a: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;</a:t>
            </a:r>
            <a:endParaRPr lang="en-GB" sz="26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43" name="Picture 21"/>
          <p:cNvPicPr/>
          <p:nvPr/>
        </p:nvPicPr>
        <p:blipFill>
          <a:blip r:embed="rId2"/>
          <a:stretch/>
        </p:blipFill>
        <p:spPr>
          <a:xfrm>
            <a:off x="2180160" y="5153760"/>
            <a:ext cx="7683480" cy="15289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444" name="Content Placeholder 9"/>
          <p:cNvGraphicFramePr/>
          <p:nvPr/>
        </p:nvGraphicFramePr>
        <p:xfrm>
          <a:off x="2592000" y="3203280"/>
          <a:ext cx="6861240" cy="1767720"/>
        </p:xfrm>
        <a:graphic>
          <a:graphicData uri="http://schemas.openxmlformats.org/drawingml/2006/table">
            <a:tbl>
              <a:tblPr/>
              <a:tblGrid>
                <a:gridCol w="1235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1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6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writer_id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writer_fname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writer_lname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writer_gender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writer_birth_year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Agatha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Christie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F </a:t>
                      </a: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uFillTx/>
                          <a:latin typeface="Calibri"/>
                          <a:ea typeface="DejaVu Sans"/>
                        </a:rPr>
                        <a:t>         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1890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101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J.R.R.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1892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Charles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Dickens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1812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103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J.K.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Rowling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F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1965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45" name="Rectangle: Rounded Corners 9"/>
          <p:cNvSpPr/>
          <p:nvPr/>
        </p:nvSpPr>
        <p:spPr>
          <a:xfrm>
            <a:off x="7922016" y="4667220"/>
            <a:ext cx="1047240" cy="293400"/>
          </a:xfrm>
          <a:prstGeom prst="roundRect">
            <a:avLst>
              <a:gd name="adj" fmla="val 16667"/>
            </a:avLst>
          </a:prstGeom>
          <a:solidFill>
            <a:srgbClr val="FF6600">
              <a:alpha val="32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 4"/>
          <p:cNvSpPr/>
          <p:nvPr/>
        </p:nvSpPr>
        <p:spPr>
          <a:xfrm>
            <a:off x="3960" y="0"/>
            <a:ext cx="12186360" cy="16171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Structured vs Unstructured data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9192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0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Structured data resides in relational databases: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16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a database structured to recognise relations between stored items of data</a:t>
            </a:r>
            <a:endParaRPr lang="en-GB" sz="1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GB" sz="20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Unstructured data is everything else!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GB" sz="16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Text files, emails, websites, media, social media etc.</a:t>
            </a:r>
            <a:endParaRPr lang="en-GB" sz="16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72" name="Picture 2" descr="Structured vs. Unstructured Data iceberg diagram"/>
          <p:cNvPicPr/>
          <p:nvPr/>
        </p:nvPicPr>
        <p:blipFill>
          <a:blip r:embed="rId2"/>
          <a:stretch/>
        </p:blipFill>
        <p:spPr>
          <a:xfrm>
            <a:off x="4610520" y="1887480"/>
            <a:ext cx="6741360" cy="4499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10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1000"/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838080" y="-8388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More on Select data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48" name="Rectangle 39"/>
          <p:cNvSpPr/>
          <p:nvPr/>
        </p:nvSpPr>
        <p:spPr>
          <a:xfrm>
            <a:off x="0" y="1056240"/>
            <a:ext cx="12190320" cy="588816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49" name="Rectangle 40"/>
          <p:cNvSpPr/>
          <p:nvPr/>
        </p:nvSpPr>
        <p:spPr>
          <a:xfrm>
            <a:off x="453600" y="2170800"/>
            <a:ext cx="11435760" cy="106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SELECT writer_gender, COUNT(</a:t>
            </a:r>
            <a:r>
              <a:rPr lang="en-GB" sz="32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writer_gender</a:t>
            </a:r>
            <a:r>
              <a:rPr lang="en-GB" sz="32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) FROM </a:t>
            </a:r>
            <a:r>
              <a:rPr lang="en-GB" sz="32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writers</a:t>
            </a:r>
            <a:r>
              <a:rPr lang="en-GB" sz="32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 GROUP BY </a:t>
            </a:r>
            <a:r>
              <a:rPr lang="en-GB" sz="32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writer_gender</a:t>
            </a:r>
            <a:r>
              <a:rPr lang="en-GB" sz="32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;</a:t>
            </a: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50" name="Rectangle 41"/>
          <p:cNvSpPr/>
          <p:nvPr/>
        </p:nvSpPr>
        <p:spPr>
          <a:xfrm>
            <a:off x="673200" y="1078200"/>
            <a:ext cx="8748360" cy="161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GB" sz="2000" b="0" u="none" strike="noStrike">
                <a:solidFill>
                  <a:srgbClr val="FFFFFF"/>
                </a:solidFill>
                <a:uFillTx/>
                <a:latin typeface="Verdana"/>
                <a:ea typeface="DejaVu Sans"/>
              </a:rPr>
              <a:t>The “GROUP BY” statement, groups rows that have the same values into summary rows: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000" b="0" u="none" strike="noStrike">
                <a:solidFill>
                  <a:srgbClr val="FFFFFF"/>
                </a:solidFill>
                <a:uFillTx/>
                <a:latin typeface="Verdana"/>
                <a:ea typeface="DejaVu Sans"/>
              </a:rPr>
              <a:t>	“count the number of genders".</a:t>
            </a: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br>
              <a:rPr sz="2000"/>
            </a:br>
            <a:endParaRPr lang="en-GB" sz="20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451" name="Content Placeholder 10"/>
          <p:cNvGraphicFramePr/>
          <p:nvPr/>
        </p:nvGraphicFramePr>
        <p:xfrm>
          <a:off x="2741400" y="3329640"/>
          <a:ext cx="6861240" cy="1767720"/>
        </p:xfrm>
        <a:graphic>
          <a:graphicData uri="http://schemas.openxmlformats.org/drawingml/2006/table">
            <a:tbl>
              <a:tblPr/>
              <a:tblGrid>
                <a:gridCol w="1235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1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6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writer_id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writer_fname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writer_lname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writer_gender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writer_birth_year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Agatha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Christie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F </a:t>
                      </a: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uFillTx/>
                          <a:latin typeface="Calibri"/>
                          <a:ea typeface="DejaVu Sans"/>
                        </a:rPr>
                        <a:t>         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1890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101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J.R.R.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1892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Charles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Dickens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1812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103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J.K.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Rowling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F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1965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52" name="Picture 22"/>
          <p:cNvPicPr/>
          <p:nvPr/>
        </p:nvPicPr>
        <p:blipFill>
          <a:blip r:embed="rId2"/>
          <a:stretch/>
        </p:blipFill>
        <p:spPr>
          <a:xfrm>
            <a:off x="2003400" y="5238000"/>
            <a:ext cx="7408800" cy="1531800"/>
          </a:xfrm>
          <a:prstGeom prst="rect">
            <a:avLst/>
          </a:prstGeom>
          <a:ln w="0">
            <a:noFill/>
          </a:ln>
        </p:spPr>
      </p:pic>
      <p:sp>
        <p:nvSpPr>
          <p:cNvPr id="453" name="Rectangle: Rounded Corners 10"/>
          <p:cNvSpPr/>
          <p:nvPr/>
        </p:nvSpPr>
        <p:spPr>
          <a:xfrm>
            <a:off x="6620040" y="4773480"/>
            <a:ext cx="1245960" cy="262800"/>
          </a:xfrm>
          <a:prstGeom prst="roundRect">
            <a:avLst>
              <a:gd name="adj" fmla="val 16667"/>
            </a:avLst>
          </a:prstGeom>
          <a:solidFill>
            <a:srgbClr val="FFFF66">
              <a:alpha val="33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54" name="Rectangle: Rounded Corners 14"/>
          <p:cNvSpPr/>
          <p:nvPr/>
        </p:nvSpPr>
        <p:spPr>
          <a:xfrm>
            <a:off x="6620040" y="3785040"/>
            <a:ext cx="1245960" cy="262800"/>
          </a:xfrm>
          <a:prstGeom prst="roundRect">
            <a:avLst>
              <a:gd name="adj" fmla="val 16667"/>
            </a:avLst>
          </a:prstGeom>
          <a:solidFill>
            <a:srgbClr val="FFFF66">
              <a:alpha val="33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55" name="Rectangle: Rounded Corners 19"/>
          <p:cNvSpPr/>
          <p:nvPr/>
        </p:nvSpPr>
        <p:spPr>
          <a:xfrm>
            <a:off x="6620040" y="4141968"/>
            <a:ext cx="1245960" cy="262800"/>
          </a:xfrm>
          <a:prstGeom prst="roundRect">
            <a:avLst>
              <a:gd name="adj" fmla="val 16667"/>
            </a:avLst>
          </a:prstGeom>
          <a:solidFill>
            <a:srgbClr val="FFFF66">
              <a:alpha val="33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56" name="Rectangle: Rounded Corners 20"/>
          <p:cNvSpPr/>
          <p:nvPr/>
        </p:nvSpPr>
        <p:spPr>
          <a:xfrm>
            <a:off x="6620040" y="4475088"/>
            <a:ext cx="1245960" cy="262800"/>
          </a:xfrm>
          <a:prstGeom prst="roundRect">
            <a:avLst>
              <a:gd name="adj" fmla="val 16667"/>
            </a:avLst>
          </a:prstGeom>
          <a:solidFill>
            <a:srgbClr val="FFFF66">
              <a:alpha val="33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Delete data by filtering records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59" name="Rectangle 42"/>
          <p:cNvSpPr/>
          <p:nvPr/>
        </p:nvSpPr>
        <p:spPr>
          <a:xfrm>
            <a:off x="0" y="1781640"/>
            <a:ext cx="12190320" cy="507816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60" name="Rectangle 43"/>
          <p:cNvSpPr/>
          <p:nvPr/>
        </p:nvSpPr>
        <p:spPr>
          <a:xfrm>
            <a:off x="310680" y="1730520"/>
            <a:ext cx="11435760" cy="88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DELETE FROM </a:t>
            </a:r>
            <a:r>
              <a:rPr lang="en-GB" sz="26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writers</a:t>
            </a: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 </a:t>
            </a:r>
            <a:endParaRPr lang="en-GB" sz="2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WHERE </a:t>
            </a:r>
            <a:r>
              <a:rPr lang="en-GB" sz="26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writer_birth_year=1965</a:t>
            </a: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;</a:t>
            </a:r>
            <a:endParaRPr lang="en-GB" sz="26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61" name="Rectangle 44"/>
          <p:cNvSpPr/>
          <p:nvPr/>
        </p:nvSpPr>
        <p:spPr>
          <a:xfrm>
            <a:off x="838080" y="4609800"/>
            <a:ext cx="60940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SQL&gt; SELECT * FROM writers;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62" name="Picture 23"/>
          <p:cNvPicPr/>
          <p:nvPr/>
        </p:nvPicPr>
        <p:blipFill>
          <a:blip r:embed="rId2"/>
          <a:stretch/>
        </p:blipFill>
        <p:spPr>
          <a:xfrm>
            <a:off x="2896920" y="5001120"/>
            <a:ext cx="7237080" cy="17697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463" name="Content Placeholder 11"/>
          <p:cNvGraphicFramePr/>
          <p:nvPr/>
        </p:nvGraphicFramePr>
        <p:xfrm>
          <a:off x="2865240" y="2766240"/>
          <a:ext cx="6861240" cy="1767720"/>
        </p:xfrm>
        <a:graphic>
          <a:graphicData uri="http://schemas.openxmlformats.org/drawingml/2006/table">
            <a:tbl>
              <a:tblPr/>
              <a:tblGrid>
                <a:gridCol w="1235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1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6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writer_id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writer_fname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writer_lname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writer_gender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writer_birth_year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Agatha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Christie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F </a:t>
                      </a: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uFillTx/>
                          <a:latin typeface="Calibri"/>
                          <a:ea typeface="DejaVu Sans"/>
                        </a:rPr>
                        <a:t>         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1890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101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J.R.R.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1892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Charles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Dickens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1812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103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J.K.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Rowling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F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1965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64" name="Rectangle: Rounded Corners 15"/>
          <p:cNvSpPr/>
          <p:nvPr/>
        </p:nvSpPr>
        <p:spPr>
          <a:xfrm>
            <a:off x="2865240" y="4215384"/>
            <a:ext cx="6859800" cy="305496"/>
          </a:xfrm>
          <a:prstGeom prst="roundRect">
            <a:avLst>
              <a:gd name="adj" fmla="val 16667"/>
            </a:avLst>
          </a:prstGeom>
          <a:solidFill>
            <a:srgbClr val="FF0000">
              <a:alpha val="47000"/>
            </a:srgbClr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12000" y="365040"/>
            <a:ext cx="1151964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36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ALTER TABLE: Change the structure (schema)</a:t>
            </a:r>
            <a:endParaRPr lang="en-GB" sz="36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67" name="Rectangle 45"/>
          <p:cNvSpPr/>
          <p:nvPr/>
        </p:nvSpPr>
        <p:spPr>
          <a:xfrm>
            <a:off x="0" y="1781640"/>
            <a:ext cx="12190320" cy="507816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68" name="Rectangle 46"/>
          <p:cNvSpPr/>
          <p:nvPr/>
        </p:nvSpPr>
        <p:spPr>
          <a:xfrm>
            <a:off x="180000" y="2322360"/>
            <a:ext cx="1143576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32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ALTER TABLE </a:t>
            </a:r>
            <a:r>
              <a:rPr lang="en-GB" sz="32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writers</a:t>
            </a:r>
            <a:r>
              <a:rPr lang="en-GB" sz="32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 ADD </a:t>
            </a:r>
            <a:r>
              <a:rPr lang="en-GB" sz="32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number_of_books </a:t>
            </a:r>
            <a:r>
              <a:rPr lang="en-GB" sz="32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INTEGER;</a:t>
            </a:r>
            <a:endParaRPr lang="en-GB" sz="32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69" name="Rectangle 47"/>
          <p:cNvSpPr/>
          <p:nvPr/>
        </p:nvSpPr>
        <p:spPr>
          <a:xfrm>
            <a:off x="2341440" y="3591720"/>
            <a:ext cx="60940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SQL&gt; DESCRIBE writers;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1800" b="0" u="none" strike="noStrike">
                <a:solidFill>
                  <a:srgbClr val="FFFFFF"/>
                </a:solidFill>
                <a:uFillTx/>
                <a:latin typeface="Calibri"/>
                <a:ea typeface="DejaVu Sans"/>
              </a:rPr>
              <a:t> 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70" name="Picture 24"/>
          <p:cNvPicPr/>
          <p:nvPr/>
        </p:nvPicPr>
        <p:blipFill>
          <a:blip r:embed="rId2"/>
          <a:stretch/>
        </p:blipFill>
        <p:spPr>
          <a:xfrm>
            <a:off x="2479680" y="4073400"/>
            <a:ext cx="5817960" cy="2417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Let’s add new values (update…)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3" name="Rectangle 48"/>
          <p:cNvSpPr/>
          <p:nvPr/>
        </p:nvSpPr>
        <p:spPr>
          <a:xfrm>
            <a:off x="0" y="1781640"/>
            <a:ext cx="12190320" cy="507816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74" name="Rectangle 49"/>
          <p:cNvSpPr/>
          <p:nvPr/>
        </p:nvSpPr>
        <p:spPr>
          <a:xfrm>
            <a:off x="524520" y="1905480"/>
            <a:ext cx="11435760" cy="493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UPDATE </a:t>
            </a:r>
            <a:r>
              <a:rPr lang="en-GB" sz="26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writers</a:t>
            </a: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 </a:t>
            </a:r>
            <a:endParaRPr lang="en-GB" sz="2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SET </a:t>
            </a:r>
            <a:r>
              <a:rPr lang="en-GB" sz="26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number_of_books=73</a:t>
            </a: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 </a:t>
            </a:r>
            <a:endParaRPr lang="en-GB" sz="2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WHERE </a:t>
            </a:r>
            <a:r>
              <a:rPr lang="en-GB" sz="26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writer_id=100</a:t>
            </a: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;</a:t>
            </a:r>
            <a:endParaRPr lang="en-GB" sz="2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UPDATE </a:t>
            </a:r>
            <a:r>
              <a:rPr lang="en-GB" sz="26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writers </a:t>
            </a:r>
            <a:endParaRPr lang="en-GB" sz="2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SET </a:t>
            </a:r>
            <a:r>
              <a:rPr lang="en-GB" sz="26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number_of_books=26</a:t>
            </a: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 </a:t>
            </a:r>
            <a:endParaRPr lang="en-GB" sz="2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WHERE </a:t>
            </a:r>
            <a:r>
              <a:rPr lang="en-GB" sz="26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WRITER_ID=101</a:t>
            </a: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;</a:t>
            </a:r>
            <a:endParaRPr lang="en-GB" sz="2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UPDATE </a:t>
            </a:r>
            <a:r>
              <a:rPr lang="en-GB" sz="26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writers </a:t>
            </a:r>
            <a:endParaRPr lang="en-GB" sz="2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SET </a:t>
            </a:r>
            <a:r>
              <a:rPr lang="en-GB" sz="26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number_of_books=20</a:t>
            </a: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 </a:t>
            </a:r>
            <a:endParaRPr lang="en-GB" sz="2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WHERE </a:t>
            </a:r>
            <a:r>
              <a:rPr lang="en-GB" sz="26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writer_id=102</a:t>
            </a:r>
            <a:r>
              <a:rPr lang="en-GB" sz="26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;</a:t>
            </a:r>
            <a:endParaRPr lang="en-GB" sz="26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The AVG() function returns the average value of a numeric column.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77" name="Rectangle 50"/>
          <p:cNvSpPr/>
          <p:nvPr/>
        </p:nvSpPr>
        <p:spPr>
          <a:xfrm>
            <a:off x="0" y="1781640"/>
            <a:ext cx="12190320" cy="507816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78" name="Rectangle 51"/>
          <p:cNvSpPr/>
          <p:nvPr/>
        </p:nvSpPr>
        <p:spPr>
          <a:xfrm>
            <a:off x="553320" y="1990440"/>
            <a:ext cx="1143576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8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SELECT AVG(</a:t>
            </a:r>
            <a:r>
              <a:rPr lang="en-GB" sz="28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number_of_books</a:t>
            </a:r>
            <a:r>
              <a:rPr lang="en-GB" sz="28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) FROM </a:t>
            </a:r>
            <a:r>
              <a:rPr lang="en-GB" sz="28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writers</a:t>
            </a:r>
            <a:r>
              <a:rPr lang="en-GB" sz="28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 WHERE </a:t>
            </a:r>
            <a:r>
              <a:rPr lang="en-GB" sz="28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writer_gender='M'</a:t>
            </a:r>
            <a:r>
              <a:rPr lang="en-GB" sz="28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;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graphicFrame>
        <p:nvGraphicFramePr>
          <p:cNvPr id="479" name="Content Placeholder 12"/>
          <p:cNvGraphicFramePr/>
          <p:nvPr/>
        </p:nvGraphicFramePr>
        <p:xfrm>
          <a:off x="2299680" y="3220560"/>
          <a:ext cx="7916760" cy="1432440"/>
        </p:xfrm>
        <a:graphic>
          <a:graphicData uri="http://schemas.openxmlformats.org/drawingml/2006/table">
            <a:tbl>
              <a:tblPr/>
              <a:tblGrid>
                <a:gridCol w="116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4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03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6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writer_id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writer_fname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writer_lname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writer_gender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writer_birth_year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number_of_books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Agatha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Christie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F </a:t>
                      </a: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uFillTx/>
                          <a:latin typeface="Calibri"/>
                          <a:ea typeface="DejaVu Sans"/>
                        </a:rPr>
                        <a:t>         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1890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73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101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J.R.R.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1892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26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Charles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Dickens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1812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20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80" name="Picture 25"/>
          <p:cNvPicPr/>
          <p:nvPr/>
        </p:nvPicPr>
        <p:blipFill>
          <a:blip r:embed="rId2"/>
          <a:stretch/>
        </p:blipFill>
        <p:spPr>
          <a:xfrm>
            <a:off x="2537640" y="5083200"/>
            <a:ext cx="6246720" cy="1407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icture 26"/>
          <p:cNvPicPr/>
          <p:nvPr/>
        </p:nvPicPr>
        <p:blipFill>
          <a:blip r:embed="rId2"/>
          <a:stretch/>
        </p:blipFill>
        <p:spPr>
          <a:xfrm>
            <a:off x="931320" y="1548360"/>
            <a:ext cx="7167960" cy="5122080"/>
          </a:xfrm>
          <a:prstGeom prst="rect">
            <a:avLst/>
          </a:prstGeom>
          <a:ln w="0">
            <a:noFill/>
          </a:ln>
        </p:spPr>
      </p:pic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Summary on SQL functions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Combine function with a group by…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85" name="Rectangle 52"/>
          <p:cNvSpPr/>
          <p:nvPr/>
        </p:nvSpPr>
        <p:spPr>
          <a:xfrm>
            <a:off x="6120" y="1778040"/>
            <a:ext cx="12190320" cy="507816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86" name="Rectangle 53"/>
          <p:cNvSpPr/>
          <p:nvPr/>
        </p:nvSpPr>
        <p:spPr>
          <a:xfrm>
            <a:off x="550080" y="1843920"/>
            <a:ext cx="11435760" cy="13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8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SELECT AVG(</a:t>
            </a:r>
            <a:r>
              <a:rPr lang="en-GB" sz="28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number_of_books</a:t>
            </a:r>
            <a:r>
              <a:rPr lang="en-GB" sz="28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) 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8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FROM </a:t>
            </a:r>
            <a:r>
              <a:rPr lang="en-GB" sz="28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writers</a:t>
            </a:r>
            <a:r>
              <a:rPr lang="en-GB" sz="28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 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28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GROUP BY </a:t>
            </a:r>
            <a:r>
              <a:rPr lang="en-GB" sz="28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writer_gender</a:t>
            </a:r>
            <a:r>
              <a:rPr lang="en-GB" sz="28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;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87" name="Picture 27"/>
          <p:cNvPicPr/>
          <p:nvPr/>
        </p:nvPicPr>
        <p:blipFill>
          <a:blip r:embed="rId2"/>
          <a:stretch/>
        </p:blipFill>
        <p:spPr>
          <a:xfrm>
            <a:off x="2509200" y="5135400"/>
            <a:ext cx="6294240" cy="15602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488" name="Content Placeholder 13"/>
          <p:cNvGraphicFramePr/>
          <p:nvPr/>
        </p:nvGraphicFramePr>
        <p:xfrm>
          <a:off x="2531880" y="3407400"/>
          <a:ext cx="7916760" cy="1432440"/>
        </p:xfrm>
        <a:graphic>
          <a:graphicData uri="http://schemas.openxmlformats.org/drawingml/2006/table">
            <a:tbl>
              <a:tblPr/>
              <a:tblGrid>
                <a:gridCol w="116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4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03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6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writer_id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writer_fname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writer_lname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writer_gender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writer_birth_year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number_of_books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Agatha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Christie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F </a:t>
                      </a: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uFillTx/>
                          <a:latin typeface="Calibri"/>
                          <a:ea typeface="DejaVu Sans"/>
                        </a:rPr>
                        <a:t>         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1890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73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101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J.R.R.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1892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26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Charles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Dickens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1812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20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More on select…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91" name="Rectangle 54"/>
          <p:cNvSpPr/>
          <p:nvPr/>
        </p:nvSpPr>
        <p:spPr>
          <a:xfrm>
            <a:off x="0" y="1781640"/>
            <a:ext cx="12190320" cy="5078160"/>
          </a:xfrm>
          <a:prstGeom prst="rect">
            <a:avLst/>
          </a:prstGeom>
          <a:solidFill>
            <a:srgbClr val="002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92" name="Rectangle 55"/>
          <p:cNvSpPr/>
          <p:nvPr/>
        </p:nvSpPr>
        <p:spPr>
          <a:xfrm>
            <a:off x="524520" y="1905480"/>
            <a:ext cx="1143576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GB" sz="28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SELECT </a:t>
            </a:r>
            <a:r>
              <a:rPr lang="en-GB" sz="28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writer_gender</a:t>
            </a:r>
            <a:r>
              <a:rPr lang="en-GB" sz="28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,SUM(</a:t>
            </a:r>
            <a:r>
              <a:rPr lang="en-GB" sz="28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number_of_books</a:t>
            </a:r>
            <a:r>
              <a:rPr lang="en-GB" sz="28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),</a:t>
            </a:r>
            <a:br>
              <a:rPr sz="2800"/>
            </a:br>
            <a:r>
              <a:rPr lang="en-GB" sz="28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AVG(</a:t>
            </a:r>
            <a:r>
              <a:rPr lang="en-GB" sz="28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number_of_books</a:t>
            </a:r>
            <a:r>
              <a:rPr lang="en-GB" sz="28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) FROM </a:t>
            </a:r>
            <a:r>
              <a:rPr lang="en-GB" sz="28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writers</a:t>
            </a:r>
            <a:r>
              <a:rPr lang="en-GB" sz="28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 GROUP BY </a:t>
            </a:r>
            <a:r>
              <a:rPr lang="en-GB" sz="2800" b="0" u="none" strike="noStrike">
                <a:solidFill>
                  <a:srgbClr val="FFFFFF"/>
                </a:solidFill>
                <a:uFillTx/>
                <a:latin typeface="Consolas"/>
                <a:ea typeface="DejaVu Sans"/>
              </a:rPr>
              <a:t>writer_gender</a:t>
            </a:r>
            <a:r>
              <a:rPr lang="en-GB" sz="2800" b="0" u="none" strike="noStrike">
                <a:solidFill>
                  <a:srgbClr val="5DFF31"/>
                </a:solidFill>
                <a:uFillTx/>
                <a:latin typeface="Consolas"/>
                <a:ea typeface="DejaVu Sans"/>
              </a:rPr>
              <a:t>;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493" name="Picture 28"/>
          <p:cNvPicPr/>
          <p:nvPr/>
        </p:nvPicPr>
        <p:blipFill>
          <a:blip r:embed="rId2"/>
          <a:stretch/>
        </p:blipFill>
        <p:spPr>
          <a:xfrm>
            <a:off x="1519200" y="4911840"/>
            <a:ext cx="9151560" cy="15793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494" name="Content Placeholder 14"/>
          <p:cNvGraphicFramePr/>
          <p:nvPr/>
        </p:nvGraphicFramePr>
        <p:xfrm>
          <a:off x="1884240" y="3087000"/>
          <a:ext cx="7916760" cy="1432440"/>
        </p:xfrm>
        <a:graphic>
          <a:graphicData uri="http://schemas.openxmlformats.org/drawingml/2006/table">
            <a:tbl>
              <a:tblPr/>
              <a:tblGrid>
                <a:gridCol w="116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46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03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660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writer_id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writer_fname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writer_lname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writer_gender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writer_birth_year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100" b="1" u="none" strike="noStrike">
                          <a:solidFill>
                            <a:srgbClr val="5DFF31"/>
                          </a:solidFill>
                          <a:uFillTx/>
                          <a:latin typeface="Consolas"/>
                          <a:ea typeface="DejaVu Sans"/>
                        </a:rPr>
                        <a:t>number_of_books</a:t>
                      </a:r>
                      <a:endParaRPr lang="en-GB" sz="1100" b="0" u="none" strike="noStrike">
                        <a:solidFill>
                          <a:srgbClr val="FFFFFF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Agatha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Christie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F </a:t>
                      </a: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uFillTx/>
                          <a:latin typeface="Calibri"/>
                          <a:ea typeface="DejaVu Sans"/>
                        </a:rPr>
                        <a:t>         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1890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73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101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J.R.R.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Tolkien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1892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26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160"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102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Charles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Dickens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M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1812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1600" b="0" u="none" strike="noStrike">
                          <a:solidFill>
                            <a:schemeClr val="dk1"/>
                          </a:solidFill>
                          <a:uFillTx/>
                          <a:latin typeface="Calibri"/>
                          <a:ea typeface="DejaVu Sans"/>
                        </a:rPr>
                        <a:t>20</a:t>
                      </a:r>
                      <a:endParaRPr lang="en-GB" sz="1600" b="0" u="none" strike="noStrike">
                        <a:solidFill>
                          <a:srgbClr val="000000"/>
                        </a:solidFill>
                        <a:uFillTx/>
                        <a:latin typeface="Times New Roman"/>
                      </a:endParaRPr>
                    </a:p>
                  </a:txBody>
                  <a:tcPr marL="116280" marR="11628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 4"/>
          <p:cNvSpPr/>
          <p:nvPr/>
        </p:nvSpPr>
        <p:spPr>
          <a:xfrm>
            <a:off x="3960" y="0"/>
            <a:ext cx="12186360" cy="16171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In detail … Structured data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Clearly defined data types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Designed in a way to be easy to search data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Usually stored in </a:t>
            </a:r>
            <a:r>
              <a:rPr lang="en-US" sz="2800" b="0" u="none" strike="noStrike">
                <a:solidFill>
                  <a:srgbClr val="FFC000"/>
                </a:solidFill>
                <a:uFillTx/>
                <a:latin typeface="Verdana"/>
                <a:ea typeface="Verdana"/>
              </a:rPr>
              <a:t>relational</a:t>
            </a:r>
            <a:r>
              <a:rPr lang="en-US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 databases 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Relational database management systems (RDBMS)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Fields (column titles) easy to manage using constraints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To interact with RDBMS we use the </a:t>
            </a:r>
            <a:r>
              <a:rPr lang="en-US" sz="2800" b="0" i="1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Structured Query Language</a:t>
            </a:r>
            <a:r>
              <a:rPr lang="en-US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 (SQL)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Extract and manipulate data based on queries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457200" lvl="1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1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the top programming language by mentions in job adverts for technical positions [</a:t>
            </a:r>
            <a:r>
              <a:rPr lang="en-US" sz="1800" b="0" u="sng" strike="noStrike">
                <a:solidFill>
                  <a:srgbClr val="0563C1"/>
                </a:solidFill>
                <a:uFillTx/>
                <a:latin typeface="Verdana"/>
                <a:ea typeface="Verdana"/>
                <a:hlinkClick r:id="rId2"/>
              </a:rPr>
              <a:t>IEEE Spectrum, Aug. 2023</a:t>
            </a:r>
            <a:r>
              <a:rPr lang="en-US" sz="1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]</a:t>
            </a:r>
            <a:endParaRPr lang="en-GB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1000"/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1000"/>
                                        <p:tgtEl>
                                          <p:spTgt spid="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1" dur="1000" fill="hold"/>
                                        <p:tgtEl>
                                          <p:spTgt spid="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1000"/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" dur="1000" fill="hold"/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0" dur="1000"/>
                                        <p:tgtEl>
                                          <p:spTgt spid="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" dur="1000" fill="hold"/>
                                        <p:tgtEl>
                                          <p:spTgt spid="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1000" fill="hold"/>
                                        <p:tgtEl>
                                          <p:spTgt spid="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angle 4"/>
          <p:cNvSpPr/>
          <p:nvPr/>
        </p:nvSpPr>
        <p:spPr>
          <a:xfrm>
            <a:off x="3960" y="0"/>
            <a:ext cx="12186360" cy="16171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In detail … Unstructured data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Have some internal structure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There is no clear data model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It could be difficult to search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Unstructured data stored in NoSQL database systems.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Examples:</a:t>
            </a:r>
            <a:endParaRPr lang="en-GB" sz="28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Text files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Emails</a:t>
            </a:r>
            <a:endParaRPr lang="en-GB" sz="2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1000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1000"/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1000"/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1" dur="1000" fill="hold"/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1000"/>
                                        <p:tgtEl>
                                          <p:spTgt spid="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" dur="1000" fill="hold"/>
                                        <p:tgtEl>
                                          <p:spTgt spid="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 4"/>
          <p:cNvSpPr/>
          <p:nvPr/>
        </p:nvSpPr>
        <p:spPr>
          <a:xfrm>
            <a:off x="3960" y="0"/>
            <a:ext cx="12186360" cy="16171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Structured vs Unstructured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81" name="Picture 6"/>
          <p:cNvPicPr/>
          <p:nvPr/>
        </p:nvPicPr>
        <p:blipFill>
          <a:blip r:embed="rId2"/>
          <a:stretch/>
        </p:blipFill>
        <p:spPr>
          <a:xfrm>
            <a:off x="2636640" y="1788480"/>
            <a:ext cx="6638760" cy="4702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4"/>
          <p:cNvSpPr/>
          <p:nvPr/>
        </p:nvSpPr>
        <p:spPr>
          <a:xfrm>
            <a:off x="3960" y="0"/>
            <a:ext cx="12186360" cy="161712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Semi-structured data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92500" lnSpcReduction="9999"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CA" sz="2800" b="1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Semi</a:t>
            </a:r>
            <a:r>
              <a:rPr lang="en-CA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-</a:t>
            </a:r>
            <a:r>
              <a:rPr lang="en-CA" sz="2800" b="1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structured data</a:t>
            </a:r>
            <a:r>
              <a:rPr lang="en-CA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 is a form of </a:t>
            </a:r>
            <a:r>
              <a:rPr lang="en-CA" sz="2800" b="1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structured data</a:t>
            </a:r>
            <a:r>
              <a:rPr lang="en-CA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 that does not obey the formal </a:t>
            </a:r>
            <a:r>
              <a:rPr lang="en-CA" sz="2800" b="1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structure</a:t>
            </a:r>
            <a:r>
              <a:rPr lang="en-CA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 of </a:t>
            </a:r>
            <a:r>
              <a:rPr lang="en-CA" sz="2800" b="1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data</a:t>
            </a:r>
            <a:r>
              <a:rPr lang="en-CA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 models associated with relational databases or other forms of </a:t>
            </a:r>
            <a:r>
              <a:rPr lang="en-CA" sz="2800" b="1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data</a:t>
            </a:r>
            <a:r>
              <a:rPr lang="en-CA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 tables, but nonetheless contains tags or other markers to separate semantic elements and enforce hierarchies of records and fields within the </a:t>
            </a:r>
            <a:r>
              <a:rPr lang="en-CA" sz="2800" b="1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data</a:t>
            </a:r>
            <a:r>
              <a:rPr lang="en-CA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. [</a:t>
            </a:r>
            <a:r>
              <a:rPr lang="en-CA" sz="2800" b="0" u="sng" strike="noStrike" dirty="0">
                <a:solidFill>
                  <a:srgbClr val="0563C1"/>
                </a:solidFill>
                <a:uFillTx/>
                <a:latin typeface="Verdana"/>
                <a:ea typeface="Verdana"/>
                <a:hlinkClick r:id="rId2"/>
              </a:rPr>
              <a:t>Wikipedia</a:t>
            </a:r>
            <a:r>
              <a:rPr lang="en-CA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]</a:t>
            </a: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CA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Examples</a:t>
            </a:r>
            <a:r>
              <a:rPr lang="en-US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:</a:t>
            </a: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JSON </a:t>
            </a:r>
            <a:endParaRPr lang="en-GB" sz="24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XML</a:t>
            </a:r>
            <a:endParaRPr lang="en-GB" sz="24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rgbClr val="FFFFFF"/>
                </a:solidFill>
                <a:uFillTx/>
                <a:latin typeface="Verdana"/>
                <a:ea typeface="Verdana"/>
              </a:rPr>
              <a:t>NoSQL systems: Ideally systems to store Semi-structured data</a:t>
            </a:r>
            <a:endParaRPr lang="en-GB" sz="2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 4"/>
          <p:cNvSpPr/>
          <p:nvPr/>
        </p:nvSpPr>
        <p:spPr>
          <a:xfrm>
            <a:off x="3960" y="-34560"/>
            <a:ext cx="6462720" cy="1828080"/>
          </a:xfrm>
          <a:prstGeom prst="rect">
            <a:avLst/>
          </a:prstGeom>
          <a:solidFill>
            <a:srgbClr val="264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GB" sz="1800" b="0" u="none" strike="noStrik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4697280" cy="1323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GB" sz="4400" b="0" u="none" strike="noStrike">
                <a:solidFill>
                  <a:srgbClr val="FFFFFF"/>
                </a:solidFill>
                <a:uFillTx/>
                <a:latin typeface="Verdana"/>
                <a:ea typeface="Verdana"/>
              </a:rPr>
              <a:t>Example of XML file</a:t>
            </a:r>
            <a:endParaRPr lang="en-GB" sz="44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87" name="Picture 3"/>
          <p:cNvPicPr/>
          <p:nvPr/>
        </p:nvPicPr>
        <p:blipFill>
          <a:blip r:embed="rId2"/>
          <a:stretch/>
        </p:blipFill>
        <p:spPr>
          <a:xfrm>
            <a:off x="6468480" y="-34560"/>
            <a:ext cx="5721840" cy="6890760"/>
          </a:xfrm>
          <a:prstGeom prst="rect">
            <a:avLst/>
          </a:prstGeom>
          <a:ln w="0">
            <a:noFill/>
          </a:ln>
        </p:spPr>
      </p:pic>
      <p:sp>
        <p:nvSpPr>
          <p:cNvPr id="288" name="TextBox 5"/>
          <p:cNvSpPr/>
          <p:nvPr/>
        </p:nvSpPr>
        <p:spPr>
          <a:xfrm>
            <a:off x="438120" y="2616120"/>
            <a:ext cx="5852952" cy="14758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r>
              <a:rPr lang="en-GB" sz="1800" b="0" u="none" strike="noStrike" dirty="0">
                <a:solidFill>
                  <a:srgbClr val="FFFFFF"/>
                </a:solidFill>
                <a:uFillTx/>
                <a:latin typeface="Calibri"/>
                <a:ea typeface="DejaVu Sans"/>
              </a:rPr>
              <a:t>Extensible Markup Language (XML) is a markup language that</a:t>
            </a:r>
            <a:r>
              <a:rPr lang="en-GB" dirty="0">
                <a:solidFill>
                  <a:srgbClr val="FFFFFF"/>
                </a:solidFill>
                <a:latin typeface="Arial"/>
              </a:rPr>
              <a:t> </a:t>
            </a:r>
            <a:r>
              <a:rPr lang="en-GB" sz="1800" b="0" u="none" strike="noStrike" dirty="0">
                <a:solidFill>
                  <a:srgbClr val="FFFFFF"/>
                </a:solidFill>
                <a:uFillTx/>
                <a:latin typeface="Calibri"/>
                <a:ea typeface="DejaVu Sans"/>
              </a:rPr>
              <a:t>defines a set of rules for encoding</a:t>
            </a:r>
            <a:r>
              <a:rPr lang="en-GB" dirty="0">
                <a:solidFill>
                  <a:srgbClr val="FFFFFF"/>
                </a:solidFill>
                <a:latin typeface="Arial"/>
              </a:rPr>
              <a:t> </a:t>
            </a:r>
            <a:r>
              <a:rPr lang="en-GB" sz="1800" b="0" u="none" strike="noStrike" dirty="0">
                <a:solidFill>
                  <a:srgbClr val="FFFFFF"/>
                </a:solidFill>
                <a:uFillTx/>
                <a:latin typeface="Calibri"/>
                <a:ea typeface="DejaVu Sans"/>
              </a:rPr>
              <a:t>documents in a format that is both human-readable and machine-readable. </a:t>
            </a:r>
            <a:endParaRPr lang="en-GB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GB" sz="1800" b="0" u="none" strike="noStrike" dirty="0">
              <a:solidFill>
                <a:srgbClr val="FFFFFF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GB" sz="1800" b="0" u="none" strike="noStrike" dirty="0">
                <a:solidFill>
                  <a:srgbClr val="FFFFFF"/>
                </a:solidFill>
                <a:uFillTx/>
                <a:latin typeface="Calibri"/>
                <a:ea typeface="DejaVu Sans"/>
              </a:rPr>
              <a:t>Source: </a:t>
            </a:r>
            <a:r>
              <a:rPr lang="en-GB" sz="1800" b="0" u="sng" strike="noStrike" dirty="0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https://en.wikipedia.org/wiki/XML</a:t>
            </a:r>
            <a:endParaRPr lang="en-GB" sz="18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2832</Words>
  <Application>Microsoft Office PowerPoint</Application>
  <PresentationFormat>Widescreen</PresentationFormat>
  <Paragraphs>661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45</vt:i4>
      </vt:variant>
      <vt:variant>
        <vt:lpstr>Slide Titles</vt:lpstr>
      </vt:variant>
      <vt:variant>
        <vt:i4>47</vt:i4>
      </vt:variant>
    </vt:vector>
  </HeadingPairs>
  <TitlesOfParts>
    <vt:vector size="101" baseType="lpstr">
      <vt:lpstr>Arial</vt:lpstr>
      <vt:lpstr>Calibri</vt:lpstr>
      <vt:lpstr>Calibri Light</vt:lpstr>
      <vt:lpstr>Consolas</vt:lpstr>
      <vt:lpstr>Courier New</vt:lpstr>
      <vt:lpstr>Symbol</vt:lpstr>
      <vt:lpstr>Times New Roman</vt:lpstr>
      <vt:lpstr>Verdana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dcwp: sql</vt:lpstr>
      <vt:lpstr>This unit:</vt:lpstr>
      <vt:lpstr>Data organisation</vt:lpstr>
      <vt:lpstr>Structured vs Unstructured data</vt:lpstr>
      <vt:lpstr>In detail … Structured data</vt:lpstr>
      <vt:lpstr>In detail … Unstructured data</vt:lpstr>
      <vt:lpstr>Structured vs Unstructured</vt:lpstr>
      <vt:lpstr>Semi-structured data</vt:lpstr>
      <vt:lpstr>Example of XML file</vt:lpstr>
      <vt:lpstr>Example of JSON file</vt:lpstr>
      <vt:lpstr>Summary</vt:lpstr>
      <vt:lpstr>Relational databases</vt:lpstr>
      <vt:lpstr>Table characteristics</vt:lpstr>
      <vt:lpstr>What is a data model (schema)?</vt:lpstr>
      <vt:lpstr>What is wrong with the following dataset?</vt:lpstr>
      <vt:lpstr>Quiz 1: Can we redesign it?</vt:lpstr>
      <vt:lpstr>Designing a “better” data model</vt:lpstr>
      <vt:lpstr>Database creation</vt:lpstr>
      <vt:lpstr>Popular RDBMSs</vt:lpstr>
      <vt:lpstr>What is SQL</vt:lpstr>
      <vt:lpstr>Create a database</vt:lpstr>
      <vt:lpstr>Create a new table</vt:lpstr>
      <vt:lpstr>SQL Datatypes</vt:lpstr>
      <vt:lpstr>SQL Describe a table to see internal structure</vt:lpstr>
      <vt:lpstr>SQL Insert data</vt:lpstr>
      <vt:lpstr>SQL Insert data, 2</vt:lpstr>
      <vt:lpstr>Select data</vt:lpstr>
      <vt:lpstr>Update data</vt:lpstr>
      <vt:lpstr>Quiz! Let’s create another table</vt:lpstr>
      <vt:lpstr>Insert data by the row</vt:lpstr>
      <vt:lpstr>Insert several rows</vt:lpstr>
      <vt:lpstr>Quiz</vt:lpstr>
      <vt:lpstr>Quiz solution</vt:lpstr>
      <vt:lpstr>Select data using WHERE clause to filter records</vt:lpstr>
      <vt:lpstr>Select data using WHERE clause to filter records cont.</vt:lpstr>
      <vt:lpstr>Select data using where and logical condition</vt:lpstr>
      <vt:lpstr>Quiz</vt:lpstr>
      <vt:lpstr>Quiz solution</vt:lpstr>
      <vt:lpstr>Count data using count function</vt:lpstr>
      <vt:lpstr>More on Select data</vt:lpstr>
      <vt:lpstr>Delete data by filtering records</vt:lpstr>
      <vt:lpstr>ALTER TABLE: Change the structure (schema)</vt:lpstr>
      <vt:lpstr>Let’s add new values (update…)</vt:lpstr>
      <vt:lpstr>The AVG() function returns the average value of a numeric column.</vt:lpstr>
      <vt:lpstr>Summary on SQL functions</vt:lpstr>
      <vt:lpstr>Combine function with a group by…</vt:lpstr>
      <vt:lpstr>More on select…</vt:lpstr>
    </vt:vector>
  </TitlesOfParts>
  <Company>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Stelios Sotiriadis</dc:creator>
  <dc:description/>
  <cp:lastModifiedBy>Alberto Matuozzo (Staff)</cp:lastModifiedBy>
  <cp:revision>1030</cp:revision>
  <dcterms:created xsi:type="dcterms:W3CDTF">2019-08-13T11:39:28Z</dcterms:created>
  <dcterms:modified xsi:type="dcterms:W3CDTF">2024-11-25T18:18:55Z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PresentationFormat">
    <vt:lpwstr>Widescreen</vt:lpwstr>
  </property>
  <property fmtid="{D5CDD505-2E9C-101B-9397-08002B2CF9AE}" pid="4" name="Slides">
    <vt:i4>21</vt:i4>
  </property>
</Properties>
</file>